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p:regular r:id="rId22"/>
      <p:bold r:id="rId23"/>
      <p:italic r:id="rId24"/>
      <p:boldItalic r:id="rId25"/>
    </p:embeddedFont>
    <p:embeddedFont>
      <p:font typeface="Montserrat Black"/>
      <p:bold r:id="rId26"/>
      <p:boldItalic r:id="rId27"/>
    </p:embeddedFont>
    <p:embeddedFont>
      <p:font typeface="Montserrat ExtraLight"/>
      <p:regular r:id="rId28"/>
      <p:bold r:id="rId29"/>
      <p:italic r:id="rId30"/>
      <p:boldItalic r:id="rId31"/>
    </p:embeddedFont>
    <p:embeddedFont>
      <p:font typeface="Montserrat Thin"/>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lack-bold.fntdata"/><Relationship Id="rId25" Type="http://schemas.openxmlformats.org/officeDocument/2006/relationships/font" Target="fonts/Montserrat-boldItalic.fntdata"/><Relationship Id="rId28" Type="http://schemas.openxmlformats.org/officeDocument/2006/relationships/font" Target="fonts/MontserratExtraLight-regular.fntdata"/><Relationship Id="rId27" Type="http://schemas.openxmlformats.org/officeDocument/2006/relationships/font" Target="fonts/MontserratBlack-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Light-boldItalic.fntdata"/><Relationship Id="rId30" Type="http://schemas.openxmlformats.org/officeDocument/2006/relationships/font" Target="fonts/MontserratExtraLight-italic.fntdata"/><Relationship Id="rId11" Type="http://schemas.openxmlformats.org/officeDocument/2006/relationships/slide" Target="slides/slide7.xml"/><Relationship Id="rId33" Type="http://schemas.openxmlformats.org/officeDocument/2006/relationships/font" Target="fonts/MontserratThin-bold.fntdata"/><Relationship Id="rId10" Type="http://schemas.openxmlformats.org/officeDocument/2006/relationships/slide" Target="slides/slide6.xml"/><Relationship Id="rId32" Type="http://schemas.openxmlformats.org/officeDocument/2006/relationships/font" Target="fonts/MontserratThin-regular.fntdata"/><Relationship Id="rId13" Type="http://schemas.openxmlformats.org/officeDocument/2006/relationships/slide" Target="slides/slide9.xml"/><Relationship Id="rId35" Type="http://schemas.openxmlformats.org/officeDocument/2006/relationships/font" Target="fonts/MontserratThin-boldItalic.fntdata"/><Relationship Id="rId12" Type="http://schemas.openxmlformats.org/officeDocument/2006/relationships/slide" Target="slides/slide8.xml"/><Relationship Id="rId34" Type="http://schemas.openxmlformats.org/officeDocument/2006/relationships/font" Target="fonts/MontserratThin-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5615bcb3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5615bcb3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5615bcb3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5615bcb3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5615bcb3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e5615bcb3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5615bcb3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5615bcb3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5615bcb3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e5615bcb3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5615bcb3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5615bcb3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7ac3c6b0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7ac3c6b0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47ac3c6b0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7ac3c6b0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cd5d469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cd5d469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47ac3c6b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7ac3c6b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cd5d469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cd5d469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cd5d4693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cd5d4693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5615bcb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e5615bcb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d1c55ff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d1c55ff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d1c55ffe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d1c55ffe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5615bcb3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5615bcb3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4700" y="-32925"/>
            <a:ext cx="9168600" cy="5176500"/>
          </a:xfrm>
          <a:prstGeom prst="rect">
            <a:avLst/>
          </a:prstGeom>
          <a:solidFill>
            <a:srgbClr val="000000">
              <a:alpha val="156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070400" y="2730038"/>
            <a:ext cx="7003200" cy="954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Font typeface="Montserrat Black"/>
              <a:buNone/>
              <a:defRPr b="0" sz="360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491150" y="3573350"/>
            <a:ext cx="61617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txBox="1"/>
          <p:nvPr>
            <p:ph hasCustomPrompt="1" type="title"/>
          </p:nvPr>
        </p:nvSpPr>
        <p:spPr>
          <a:xfrm>
            <a:off x="311700" y="1312800"/>
            <a:ext cx="8520600" cy="1756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9600"/>
              <a:buFont typeface="Montserrat ExtraLight"/>
              <a:buNone/>
              <a:defRPr b="0" sz="9600">
                <a:solidFill>
                  <a:schemeClr val="accent1"/>
                </a:solidFill>
                <a:latin typeface="Montserrat ExtraLight"/>
                <a:ea typeface="Montserrat ExtraLight"/>
                <a:cs typeface="Montserrat ExtraLight"/>
                <a:sym typeface="Montserrat ExtraLigh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p:nvPr>
            <p:ph idx="1" type="body"/>
          </p:nvPr>
        </p:nvSpPr>
        <p:spPr>
          <a:xfrm>
            <a:off x="311700" y="3152225"/>
            <a:ext cx="8520600" cy="6957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SECTION_TITLE_AND_DESCRIPTION_1">
    <p:spTree>
      <p:nvGrpSpPr>
        <p:cNvPr id="47" name="Shape 47"/>
        <p:cNvGrpSpPr/>
        <p:nvPr/>
      </p:nvGrpSpPr>
      <p:grpSpPr>
        <a:xfrm>
          <a:off x="0" y="0"/>
          <a:ext cx="0" cy="0"/>
          <a:chOff x="0" y="0"/>
          <a:chExt cx="0" cy="0"/>
        </a:xfrm>
      </p:grpSpPr>
      <p:sp>
        <p:nvSpPr>
          <p:cNvPr id="48" name="Google Shape;48;p13"/>
          <p:cNvSpPr txBox="1"/>
          <p:nvPr>
            <p:ph idx="1" type="body"/>
          </p:nvPr>
        </p:nvSpPr>
        <p:spPr>
          <a:xfrm>
            <a:off x="722325" y="1137575"/>
            <a:ext cx="7281300" cy="2986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0" name="Google Shape;50;p13"/>
          <p:cNvSpPr txBox="1"/>
          <p:nvPr>
            <p:ph type="title"/>
          </p:nvPr>
        </p:nvSpPr>
        <p:spPr>
          <a:xfrm>
            <a:off x="2132100" y="367600"/>
            <a:ext cx="48798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
    <p:bg>
      <p:bgPr>
        <a:solidFill>
          <a:srgbClr val="000000"/>
        </a:solidFill>
      </p:bgPr>
    </p:bg>
    <p:spTree>
      <p:nvGrpSpPr>
        <p:cNvPr id="51" name="Shape 51"/>
        <p:cNvGrpSpPr/>
        <p:nvPr/>
      </p:nvGrpSpPr>
      <p:grpSpPr>
        <a:xfrm>
          <a:off x="0" y="0"/>
          <a:ext cx="0" cy="0"/>
          <a:chOff x="0" y="0"/>
          <a:chExt cx="0" cy="0"/>
        </a:xfrm>
      </p:grpSpPr>
      <p:sp>
        <p:nvSpPr>
          <p:cNvPr id="52" name="Google Shape;52;p14"/>
          <p:cNvSpPr txBox="1"/>
          <p:nvPr>
            <p:ph type="ctrTitle"/>
          </p:nvPr>
        </p:nvSpPr>
        <p:spPr>
          <a:xfrm>
            <a:off x="3003350" y="717380"/>
            <a:ext cx="2454600" cy="65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9pPr>
          </a:lstStyle>
          <a:p/>
        </p:txBody>
      </p:sp>
      <p:sp>
        <p:nvSpPr>
          <p:cNvPr id="53" name="Google Shape;53;p14"/>
          <p:cNvSpPr txBox="1"/>
          <p:nvPr>
            <p:ph idx="1" type="subTitle"/>
          </p:nvPr>
        </p:nvSpPr>
        <p:spPr>
          <a:xfrm>
            <a:off x="5267075" y="500219"/>
            <a:ext cx="2454600" cy="86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4" name="Google Shape;54;p14"/>
          <p:cNvSpPr txBox="1"/>
          <p:nvPr>
            <p:ph hasCustomPrompt="1" idx="2" type="title"/>
          </p:nvPr>
        </p:nvSpPr>
        <p:spPr>
          <a:xfrm>
            <a:off x="965111" y="690493"/>
            <a:ext cx="1526100" cy="65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D5B961"/>
              </a:buClr>
              <a:buSzPts val="4800"/>
              <a:buFont typeface="Montserrat Thin"/>
              <a:buNone/>
              <a:defRPr b="0" sz="4800">
                <a:solidFill>
                  <a:srgbClr val="D5B961"/>
                </a:solidFill>
                <a:latin typeface="Montserrat Thin"/>
                <a:ea typeface="Montserrat Thin"/>
                <a:cs typeface="Montserrat Thin"/>
                <a:sym typeface="Montserrat Thin"/>
              </a:defRPr>
            </a:lvl1pPr>
            <a:lvl2pPr lvl="1"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5" name="Google Shape;55;p14"/>
          <p:cNvSpPr txBox="1"/>
          <p:nvPr>
            <p:ph idx="3" type="ctrTitle"/>
          </p:nvPr>
        </p:nvSpPr>
        <p:spPr>
          <a:xfrm>
            <a:off x="3003350" y="1747805"/>
            <a:ext cx="2454600" cy="65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9pPr>
          </a:lstStyle>
          <a:p/>
        </p:txBody>
      </p:sp>
      <p:sp>
        <p:nvSpPr>
          <p:cNvPr id="56" name="Google Shape;56;p14"/>
          <p:cNvSpPr txBox="1"/>
          <p:nvPr>
            <p:ph idx="4" type="subTitle"/>
          </p:nvPr>
        </p:nvSpPr>
        <p:spPr>
          <a:xfrm>
            <a:off x="5267075" y="1521683"/>
            <a:ext cx="2454600" cy="86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7" name="Google Shape;57;p14"/>
          <p:cNvSpPr txBox="1"/>
          <p:nvPr>
            <p:ph hasCustomPrompt="1" idx="5" type="title"/>
          </p:nvPr>
        </p:nvSpPr>
        <p:spPr>
          <a:xfrm>
            <a:off x="965111" y="1702996"/>
            <a:ext cx="1526100" cy="65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D5B961"/>
              </a:buClr>
              <a:buSzPts val="4800"/>
              <a:buFont typeface="Montserrat Thin"/>
              <a:buNone/>
              <a:defRPr b="0" sz="4800">
                <a:solidFill>
                  <a:srgbClr val="D5B961"/>
                </a:solidFill>
                <a:latin typeface="Montserrat Thin"/>
                <a:ea typeface="Montserrat Thin"/>
                <a:cs typeface="Montserrat Thin"/>
                <a:sym typeface="Montserrat Thin"/>
              </a:defRPr>
            </a:lvl1pPr>
            <a:lvl2pPr lvl="1"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8" name="Google Shape;58;p14"/>
          <p:cNvSpPr txBox="1"/>
          <p:nvPr>
            <p:ph idx="6" type="ctrTitle"/>
          </p:nvPr>
        </p:nvSpPr>
        <p:spPr>
          <a:xfrm>
            <a:off x="3003350" y="2778230"/>
            <a:ext cx="2454600" cy="65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9pPr>
          </a:lstStyle>
          <a:p/>
        </p:txBody>
      </p:sp>
      <p:sp>
        <p:nvSpPr>
          <p:cNvPr id="59" name="Google Shape;59;p14"/>
          <p:cNvSpPr txBox="1"/>
          <p:nvPr>
            <p:ph idx="7" type="subTitle"/>
          </p:nvPr>
        </p:nvSpPr>
        <p:spPr>
          <a:xfrm>
            <a:off x="5267075" y="2543147"/>
            <a:ext cx="2454600" cy="86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0" name="Google Shape;60;p14"/>
          <p:cNvSpPr txBox="1"/>
          <p:nvPr>
            <p:ph hasCustomPrompt="1" idx="8" type="title"/>
          </p:nvPr>
        </p:nvSpPr>
        <p:spPr>
          <a:xfrm>
            <a:off x="965111" y="2733421"/>
            <a:ext cx="1526100" cy="65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D5B961"/>
              </a:buClr>
              <a:buSzPts val="4800"/>
              <a:buFont typeface="Montserrat Thin"/>
              <a:buNone/>
              <a:defRPr b="0" sz="4800">
                <a:solidFill>
                  <a:srgbClr val="D5B961"/>
                </a:solidFill>
                <a:latin typeface="Montserrat Thin"/>
                <a:ea typeface="Montserrat Thin"/>
                <a:cs typeface="Montserrat Thin"/>
                <a:sym typeface="Montserrat Thin"/>
              </a:defRPr>
            </a:lvl1pPr>
            <a:lvl2pPr lvl="1"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61" name="Google Shape;61;p14"/>
          <p:cNvSpPr txBox="1"/>
          <p:nvPr>
            <p:ph idx="9" type="ctrTitle"/>
          </p:nvPr>
        </p:nvSpPr>
        <p:spPr>
          <a:xfrm>
            <a:off x="3003350" y="3808655"/>
            <a:ext cx="2454600" cy="656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800"/>
              <a:buFont typeface="Montserrat"/>
              <a:buNone/>
              <a:defRPr b="1" sz="1800">
                <a:solidFill>
                  <a:schemeClr val="lt1"/>
                </a:solidFill>
                <a:latin typeface="Montserrat"/>
                <a:ea typeface="Montserrat"/>
                <a:cs typeface="Montserrat"/>
                <a:sym typeface="Montserrat"/>
              </a:defRPr>
            </a:lvl9pPr>
          </a:lstStyle>
          <a:p/>
        </p:txBody>
      </p:sp>
      <p:sp>
        <p:nvSpPr>
          <p:cNvPr id="62" name="Google Shape;62;p14"/>
          <p:cNvSpPr txBox="1"/>
          <p:nvPr>
            <p:ph idx="13" type="subTitle"/>
          </p:nvPr>
        </p:nvSpPr>
        <p:spPr>
          <a:xfrm>
            <a:off x="5267075" y="3582533"/>
            <a:ext cx="2454600" cy="86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3" name="Google Shape;63;p14"/>
          <p:cNvSpPr txBox="1"/>
          <p:nvPr>
            <p:ph hasCustomPrompt="1" idx="14" type="title"/>
          </p:nvPr>
        </p:nvSpPr>
        <p:spPr>
          <a:xfrm>
            <a:off x="965111" y="3763846"/>
            <a:ext cx="1526100" cy="656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D5B961"/>
              </a:buClr>
              <a:buSzPts val="4800"/>
              <a:buFont typeface="Montserrat Thin"/>
              <a:buNone/>
              <a:defRPr b="0" sz="4800">
                <a:solidFill>
                  <a:srgbClr val="D5B961"/>
                </a:solidFill>
                <a:latin typeface="Montserrat Thin"/>
                <a:ea typeface="Montserrat Thin"/>
                <a:cs typeface="Montserrat Thin"/>
                <a:sym typeface="Montserrat Thin"/>
              </a:defRPr>
            </a:lvl1pPr>
            <a:lvl2pPr lvl="1"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rtl="0" algn="r">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cxnSp>
        <p:nvCxnSpPr>
          <p:cNvPr id="64" name="Google Shape;64;p14"/>
          <p:cNvCxnSpPr/>
          <p:nvPr/>
        </p:nvCxnSpPr>
        <p:spPr>
          <a:xfrm>
            <a:off x="2740450" y="720150"/>
            <a:ext cx="0" cy="3703200"/>
          </a:xfrm>
          <a:prstGeom prst="straightConnector1">
            <a:avLst/>
          </a:prstGeom>
          <a:noFill/>
          <a:ln cap="flat" cmpd="sng" w="9525">
            <a:solidFill>
              <a:srgbClr val="D5B961"/>
            </a:solidFill>
            <a:prstDash val="solid"/>
            <a:round/>
            <a:headEnd len="med" w="med" type="none"/>
            <a:tailEnd len="med" w="med" type="none"/>
          </a:ln>
        </p:spPr>
      </p:cxnSp>
      <p:cxnSp>
        <p:nvCxnSpPr>
          <p:cNvPr id="65" name="Google Shape;65;p14"/>
          <p:cNvCxnSpPr/>
          <p:nvPr/>
        </p:nvCxnSpPr>
        <p:spPr>
          <a:xfrm>
            <a:off x="5011807" y="720150"/>
            <a:ext cx="0" cy="3703200"/>
          </a:xfrm>
          <a:prstGeom prst="straightConnector1">
            <a:avLst/>
          </a:prstGeom>
          <a:noFill/>
          <a:ln cap="flat" cmpd="sng" w="9525">
            <a:solidFill>
              <a:srgbClr val="D5B96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
    <p:bg>
      <p:bgPr>
        <a:solidFill>
          <a:schemeClr val="dk1"/>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68" name="Google Shape;68;p15"/>
          <p:cNvSpPr txBox="1"/>
          <p:nvPr>
            <p:ph idx="2" type="ctrTitle"/>
          </p:nvPr>
        </p:nvSpPr>
        <p:spPr>
          <a:xfrm>
            <a:off x="578975" y="2150075"/>
            <a:ext cx="1858200" cy="563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1600"/>
              <a:buNone/>
              <a:defRPr sz="1600">
                <a:solidFill>
                  <a:schemeClr val="lt1"/>
                </a:solidFill>
              </a:defRPr>
            </a:lvl1pPr>
            <a:lvl2pPr lvl="1" rtl="0" algn="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69" name="Google Shape;69;p15"/>
          <p:cNvSpPr txBox="1"/>
          <p:nvPr>
            <p:ph idx="1" type="subTitle"/>
          </p:nvPr>
        </p:nvSpPr>
        <p:spPr>
          <a:xfrm>
            <a:off x="578975" y="2773377"/>
            <a:ext cx="1858200" cy="8643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1400"/>
              <a:buNone/>
              <a:defRPr sz="1400">
                <a:solidFill>
                  <a:schemeClr val="lt1"/>
                </a:solidFill>
              </a:defRPr>
            </a:lvl1pPr>
            <a:lvl2pPr lvl="1" rtl="0" algn="r">
              <a:lnSpc>
                <a:spcPct val="100000"/>
              </a:lnSpc>
              <a:spcBef>
                <a:spcPts val="0"/>
              </a:spcBef>
              <a:spcAft>
                <a:spcPts val="0"/>
              </a:spcAft>
              <a:buClr>
                <a:schemeClr val="lt1"/>
              </a:buClr>
              <a:buSzPts val="1400"/>
              <a:buNone/>
              <a:defRPr>
                <a:solidFill>
                  <a:schemeClr val="lt1"/>
                </a:solidFill>
              </a:defRPr>
            </a:lvl2pPr>
            <a:lvl3pPr lvl="2" rtl="0" algn="r">
              <a:lnSpc>
                <a:spcPct val="100000"/>
              </a:lnSpc>
              <a:spcBef>
                <a:spcPts val="0"/>
              </a:spcBef>
              <a:spcAft>
                <a:spcPts val="0"/>
              </a:spcAft>
              <a:buClr>
                <a:schemeClr val="lt1"/>
              </a:buClr>
              <a:buSzPts val="1400"/>
              <a:buNone/>
              <a:defRPr>
                <a:solidFill>
                  <a:schemeClr val="lt1"/>
                </a:solidFill>
              </a:defRPr>
            </a:lvl3pPr>
            <a:lvl4pPr lvl="3" rtl="0" algn="r">
              <a:lnSpc>
                <a:spcPct val="100000"/>
              </a:lnSpc>
              <a:spcBef>
                <a:spcPts val="0"/>
              </a:spcBef>
              <a:spcAft>
                <a:spcPts val="0"/>
              </a:spcAft>
              <a:buClr>
                <a:schemeClr val="lt1"/>
              </a:buClr>
              <a:buSzPts val="1400"/>
              <a:buNone/>
              <a:defRPr>
                <a:solidFill>
                  <a:schemeClr val="lt1"/>
                </a:solidFill>
              </a:defRPr>
            </a:lvl4pPr>
            <a:lvl5pPr lvl="4" rtl="0" algn="r">
              <a:lnSpc>
                <a:spcPct val="100000"/>
              </a:lnSpc>
              <a:spcBef>
                <a:spcPts val="0"/>
              </a:spcBef>
              <a:spcAft>
                <a:spcPts val="0"/>
              </a:spcAft>
              <a:buClr>
                <a:schemeClr val="lt1"/>
              </a:buClr>
              <a:buSzPts val="1400"/>
              <a:buNone/>
              <a:defRPr>
                <a:solidFill>
                  <a:schemeClr val="lt1"/>
                </a:solidFill>
              </a:defRPr>
            </a:lvl5pPr>
            <a:lvl6pPr lvl="5" rtl="0" algn="r">
              <a:lnSpc>
                <a:spcPct val="100000"/>
              </a:lnSpc>
              <a:spcBef>
                <a:spcPts val="0"/>
              </a:spcBef>
              <a:spcAft>
                <a:spcPts val="0"/>
              </a:spcAft>
              <a:buClr>
                <a:schemeClr val="lt1"/>
              </a:buClr>
              <a:buSzPts val="1400"/>
              <a:buNone/>
              <a:defRPr>
                <a:solidFill>
                  <a:schemeClr val="lt1"/>
                </a:solidFill>
              </a:defRPr>
            </a:lvl6pPr>
            <a:lvl7pPr lvl="6" rtl="0" algn="r">
              <a:lnSpc>
                <a:spcPct val="100000"/>
              </a:lnSpc>
              <a:spcBef>
                <a:spcPts val="0"/>
              </a:spcBef>
              <a:spcAft>
                <a:spcPts val="0"/>
              </a:spcAft>
              <a:buClr>
                <a:schemeClr val="lt1"/>
              </a:buClr>
              <a:buSzPts val="1400"/>
              <a:buNone/>
              <a:defRPr>
                <a:solidFill>
                  <a:schemeClr val="lt1"/>
                </a:solidFill>
              </a:defRPr>
            </a:lvl7pPr>
            <a:lvl8pPr lvl="7" rtl="0" algn="r">
              <a:lnSpc>
                <a:spcPct val="100000"/>
              </a:lnSpc>
              <a:spcBef>
                <a:spcPts val="0"/>
              </a:spcBef>
              <a:spcAft>
                <a:spcPts val="0"/>
              </a:spcAft>
              <a:buClr>
                <a:schemeClr val="lt1"/>
              </a:buClr>
              <a:buSzPts val="1400"/>
              <a:buNone/>
              <a:defRPr>
                <a:solidFill>
                  <a:schemeClr val="lt1"/>
                </a:solidFill>
              </a:defRPr>
            </a:lvl8pPr>
            <a:lvl9pPr lvl="8" rtl="0" algn="r">
              <a:lnSpc>
                <a:spcPct val="100000"/>
              </a:lnSpc>
              <a:spcBef>
                <a:spcPts val="0"/>
              </a:spcBef>
              <a:spcAft>
                <a:spcPts val="0"/>
              </a:spcAft>
              <a:buClr>
                <a:schemeClr val="lt1"/>
              </a:buClr>
              <a:buSzPts val="1400"/>
              <a:buNone/>
              <a:defRPr>
                <a:solidFill>
                  <a:schemeClr val="lt1"/>
                </a:solidFill>
              </a:defRPr>
            </a:lvl9pPr>
          </a:lstStyle>
          <a:p/>
        </p:txBody>
      </p:sp>
      <p:sp>
        <p:nvSpPr>
          <p:cNvPr id="70" name="Google Shape;70;p15"/>
          <p:cNvSpPr txBox="1"/>
          <p:nvPr>
            <p:ph idx="3" type="ctrTitle"/>
          </p:nvPr>
        </p:nvSpPr>
        <p:spPr>
          <a:xfrm>
            <a:off x="6706825" y="2150075"/>
            <a:ext cx="1858200" cy="563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71" name="Google Shape;71;p15"/>
          <p:cNvSpPr txBox="1"/>
          <p:nvPr>
            <p:ph idx="4" type="subTitle"/>
          </p:nvPr>
        </p:nvSpPr>
        <p:spPr>
          <a:xfrm>
            <a:off x="6706825" y="2773377"/>
            <a:ext cx="1858200" cy="864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_AND_BODY_1_1">
    <p:bg>
      <p:bgPr>
        <a:solidFill>
          <a:schemeClr val="dk1"/>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74" name="Google Shape;74;p16"/>
          <p:cNvSpPr txBox="1"/>
          <p:nvPr>
            <p:ph idx="1" type="subTitle"/>
          </p:nvPr>
        </p:nvSpPr>
        <p:spPr>
          <a:xfrm>
            <a:off x="2609400" y="2326475"/>
            <a:ext cx="3925200" cy="170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_2">
    <p:bg>
      <p:bgPr>
        <a:solidFill>
          <a:schemeClr val="dk1"/>
        </a:solid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1402475" y="1678950"/>
            <a:ext cx="24144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77" name="Google Shape;77;p17"/>
          <p:cNvSpPr txBox="1"/>
          <p:nvPr>
            <p:ph idx="1" type="subTitle"/>
          </p:nvPr>
        </p:nvSpPr>
        <p:spPr>
          <a:xfrm>
            <a:off x="1316825" y="2186850"/>
            <a:ext cx="2585700" cy="12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8" name="Google Shape;78;p17"/>
          <p:cNvSpPr txBox="1"/>
          <p:nvPr>
            <p:ph idx="2" type="title"/>
          </p:nvPr>
        </p:nvSpPr>
        <p:spPr>
          <a:xfrm>
            <a:off x="5327125" y="1678950"/>
            <a:ext cx="24144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79" name="Google Shape;79;p17"/>
          <p:cNvSpPr txBox="1"/>
          <p:nvPr>
            <p:ph idx="3" type="subTitle"/>
          </p:nvPr>
        </p:nvSpPr>
        <p:spPr>
          <a:xfrm>
            <a:off x="5241475" y="2186850"/>
            <a:ext cx="2585700" cy="12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AND_BODY_1_1_1">
    <p:bg>
      <p:bgPr>
        <a:solidFill>
          <a:schemeClr val="dk1"/>
        </a:solidFill>
      </p:bgPr>
    </p:bg>
    <p:spTree>
      <p:nvGrpSpPr>
        <p:cNvPr id="80" name="Shape 80"/>
        <p:cNvGrpSpPr/>
        <p:nvPr/>
      </p:nvGrpSpPr>
      <p:grpSpPr>
        <a:xfrm>
          <a:off x="0" y="0"/>
          <a:ext cx="0" cy="0"/>
          <a:chOff x="0" y="0"/>
          <a:chExt cx="0" cy="0"/>
        </a:xfrm>
      </p:grpSpPr>
      <p:sp>
        <p:nvSpPr>
          <p:cNvPr id="81" name="Google Shape;81;p18"/>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82" name="Google Shape;82;p18"/>
          <p:cNvSpPr txBox="1"/>
          <p:nvPr>
            <p:ph idx="1" type="subTitle"/>
          </p:nvPr>
        </p:nvSpPr>
        <p:spPr>
          <a:xfrm>
            <a:off x="5191275" y="1765350"/>
            <a:ext cx="2808000" cy="218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TITLE_AND_BODY_1_3">
    <p:bg>
      <p:bgPr>
        <a:solidFill>
          <a:schemeClr val="dk1"/>
        </a:solid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85" name="Google Shape;85;p19"/>
          <p:cNvSpPr txBox="1"/>
          <p:nvPr>
            <p:ph idx="2" type="ctrTitle"/>
          </p:nvPr>
        </p:nvSpPr>
        <p:spPr>
          <a:xfrm>
            <a:off x="615800" y="2857175"/>
            <a:ext cx="18321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86" name="Google Shape;86;p19"/>
          <p:cNvSpPr txBox="1"/>
          <p:nvPr>
            <p:ph idx="1" type="subTitle"/>
          </p:nvPr>
        </p:nvSpPr>
        <p:spPr>
          <a:xfrm>
            <a:off x="615800" y="3480476"/>
            <a:ext cx="18321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87" name="Google Shape;87;p19"/>
          <p:cNvSpPr txBox="1"/>
          <p:nvPr>
            <p:ph idx="3" type="ctrTitle"/>
          </p:nvPr>
        </p:nvSpPr>
        <p:spPr>
          <a:xfrm>
            <a:off x="2642565" y="1714175"/>
            <a:ext cx="18321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88" name="Google Shape;88;p19"/>
          <p:cNvSpPr txBox="1"/>
          <p:nvPr>
            <p:ph idx="4" type="subTitle"/>
          </p:nvPr>
        </p:nvSpPr>
        <p:spPr>
          <a:xfrm>
            <a:off x="2642565" y="2337476"/>
            <a:ext cx="18321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89" name="Google Shape;89;p19"/>
          <p:cNvSpPr txBox="1"/>
          <p:nvPr>
            <p:ph idx="5" type="ctrTitle"/>
          </p:nvPr>
        </p:nvSpPr>
        <p:spPr>
          <a:xfrm>
            <a:off x="4669331" y="2857175"/>
            <a:ext cx="18321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90" name="Google Shape;90;p19"/>
          <p:cNvSpPr txBox="1"/>
          <p:nvPr>
            <p:ph idx="6" type="subTitle"/>
          </p:nvPr>
        </p:nvSpPr>
        <p:spPr>
          <a:xfrm>
            <a:off x="4669331" y="3480476"/>
            <a:ext cx="18321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1" name="Google Shape;91;p19"/>
          <p:cNvSpPr txBox="1"/>
          <p:nvPr>
            <p:ph idx="7" type="ctrTitle"/>
          </p:nvPr>
        </p:nvSpPr>
        <p:spPr>
          <a:xfrm>
            <a:off x="6696096" y="1714175"/>
            <a:ext cx="18321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92" name="Google Shape;92;p19"/>
          <p:cNvSpPr txBox="1"/>
          <p:nvPr>
            <p:ph idx="8" type="subTitle"/>
          </p:nvPr>
        </p:nvSpPr>
        <p:spPr>
          <a:xfrm>
            <a:off x="6696096" y="2337476"/>
            <a:ext cx="18321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TITLE_AND_BODY_1_3_1">
    <p:bg>
      <p:bgPr>
        <a:solidFill>
          <a:schemeClr val="dk1"/>
        </a:solidFill>
      </p:bgPr>
    </p:bg>
    <p:spTree>
      <p:nvGrpSpPr>
        <p:cNvPr id="93" name="Shape 93"/>
        <p:cNvGrpSpPr/>
        <p:nvPr/>
      </p:nvGrpSpPr>
      <p:grpSpPr>
        <a:xfrm>
          <a:off x="0" y="0"/>
          <a:ext cx="0" cy="0"/>
          <a:chOff x="0" y="0"/>
          <a:chExt cx="0" cy="0"/>
        </a:xfrm>
      </p:grpSpPr>
      <p:sp>
        <p:nvSpPr>
          <p:cNvPr id="94" name="Google Shape;94;p20"/>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95" name="Google Shape;95;p20"/>
          <p:cNvSpPr txBox="1"/>
          <p:nvPr>
            <p:ph idx="2" type="ctrTitle"/>
          </p:nvPr>
        </p:nvSpPr>
        <p:spPr>
          <a:xfrm>
            <a:off x="1058850" y="2758199"/>
            <a:ext cx="2044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96" name="Google Shape;96;p20"/>
          <p:cNvSpPr txBox="1"/>
          <p:nvPr>
            <p:ph idx="1" type="subTitle"/>
          </p:nvPr>
        </p:nvSpPr>
        <p:spPr>
          <a:xfrm>
            <a:off x="1058850" y="3381500"/>
            <a:ext cx="2044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7" name="Google Shape;97;p20"/>
          <p:cNvSpPr txBox="1"/>
          <p:nvPr>
            <p:ph idx="3" type="ctrTitle"/>
          </p:nvPr>
        </p:nvSpPr>
        <p:spPr>
          <a:xfrm>
            <a:off x="3549750" y="2758199"/>
            <a:ext cx="2044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98" name="Google Shape;98;p20"/>
          <p:cNvSpPr txBox="1"/>
          <p:nvPr>
            <p:ph idx="4" type="subTitle"/>
          </p:nvPr>
        </p:nvSpPr>
        <p:spPr>
          <a:xfrm>
            <a:off x="3549750" y="3381500"/>
            <a:ext cx="2044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9" name="Google Shape;99;p20"/>
          <p:cNvSpPr txBox="1"/>
          <p:nvPr>
            <p:ph idx="5" type="ctrTitle"/>
          </p:nvPr>
        </p:nvSpPr>
        <p:spPr>
          <a:xfrm>
            <a:off x="6040650" y="2758199"/>
            <a:ext cx="2044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00" name="Google Shape;100;p20"/>
          <p:cNvSpPr txBox="1"/>
          <p:nvPr>
            <p:ph idx="6" type="subTitle"/>
          </p:nvPr>
        </p:nvSpPr>
        <p:spPr>
          <a:xfrm>
            <a:off x="6040650" y="3381500"/>
            <a:ext cx="2044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931325" y="2270488"/>
            <a:ext cx="4109700" cy="841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3600"/>
              <a:buFont typeface="Montserrat ExtraLight"/>
              <a:buNone/>
              <a:defRPr b="0" sz="360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3"/>
          <p:cNvSpPr txBox="1"/>
          <p:nvPr>
            <p:ph hasCustomPrompt="1" idx="2" type="title"/>
          </p:nvPr>
        </p:nvSpPr>
        <p:spPr>
          <a:xfrm>
            <a:off x="4931325" y="1075113"/>
            <a:ext cx="3343200" cy="9525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Font typeface="Montserrat ExtraLight"/>
              <a:buNone/>
              <a:defRPr b="0" sz="4800">
                <a:latin typeface="Montserrat ExtraLight"/>
                <a:ea typeface="Montserrat ExtraLight"/>
                <a:cs typeface="Montserrat ExtraLight"/>
                <a:sym typeface="Montserrat ExtraLight"/>
              </a:defRPr>
            </a:lvl1pPr>
            <a:lvl2pPr lvl="1"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2pPr>
            <a:lvl3pPr lvl="2"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3pPr>
            <a:lvl4pPr lvl="3"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4pPr>
            <a:lvl5pPr lvl="4"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5pPr>
            <a:lvl6pPr lvl="5"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6pPr>
            <a:lvl7pPr lvl="6"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7pPr>
            <a:lvl8pPr lvl="7"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8pPr>
            <a:lvl9pPr lvl="8"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9pPr>
          </a:lstStyle>
          <a:p>
            <a:r>
              <a:t>xx%</a:t>
            </a:r>
          </a:p>
        </p:txBody>
      </p:sp>
      <p:sp>
        <p:nvSpPr>
          <p:cNvPr id="15" name="Google Shape;15;p3"/>
          <p:cNvSpPr txBox="1"/>
          <p:nvPr>
            <p:ph idx="1" type="subTitle"/>
          </p:nvPr>
        </p:nvSpPr>
        <p:spPr>
          <a:xfrm>
            <a:off x="4931325" y="3275788"/>
            <a:ext cx="3105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TITLE_AND_BODY_1_3_1_1">
    <p:bg>
      <p:bgPr>
        <a:solidFill>
          <a:schemeClr val="dk1"/>
        </a:solid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103" name="Google Shape;103;p21"/>
          <p:cNvSpPr txBox="1"/>
          <p:nvPr>
            <p:ph idx="2" type="ctrTitle"/>
          </p:nvPr>
        </p:nvSpPr>
        <p:spPr>
          <a:xfrm>
            <a:off x="1019875" y="2206281"/>
            <a:ext cx="2874000" cy="56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Font typeface="Montserrat ExtraLight"/>
              <a:buNone/>
              <a:defRPr b="0" sz="140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04" name="Google Shape;104;p21"/>
          <p:cNvSpPr txBox="1"/>
          <p:nvPr>
            <p:ph idx="1" type="subTitle"/>
          </p:nvPr>
        </p:nvSpPr>
        <p:spPr>
          <a:xfrm>
            <a:off x="1019875" y="1390725"/>
            <a:ext cx="2874000" cy="8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05" name="Google Shape;105;p21"/>
          <p:cNvSpPr txBox="1"/>
          <p:nvPr>
            <p:ph idx="3" type="ctrTitle"/>
          </p:nvPr>
        </p:nvSpPr>
        <p:spPr>
          <a:xfrm>
            <a:off x="1019875" y="4002656"/>
            <a:ext cx="2874000" cy="56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Font typeface="Montserrat ExtraLight"/>
              <a:buNone/>
              <a:defRPr b="0" sz="140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06" name="Google Shape;106;p21"/>
          <p:cNvSpPr txBox="1"/>
          <p:nvPr>
            <p:ph idx="4" type="subTitle"/>
          </p:nvPr>
        </p:nvSpPr>
        <p:spPr>
          <a:xfrm>
            <a:off x="1019875" y="3187100"/>
            <a:ext cx="2874000" cy="8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07" name="Google Shape;107;p21"/>
          <p:cNvSpPr txBox="1"/>
          <p:nvPr>
            <p:ph idx="5" type="ctrTitle"/>
          </p:nvPr>
        </p:nvSpPr>
        <p:spPr>
          <a:xfrm>
            <a:off x="5250125" y="3070581"/>
            <a:ext cx="2874000" cy="56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400"/>
              <a:buFont typeface="Montserrat ExtraLight"/>
              <a:buNone/>
              <a:defRPr b="0" sz="140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08" name="Google Shape;108;p21"/>
          <p:cNvSpPr txBox="1"/>
          <p:nvPr>
            <p:ph idx="6" type="subTitle"/>
          </p:nvPr>
        </p:nvSpPr>
        <p:spPr>
          <a:xfrm>
            <a:off x="5250125" y="2255025"/>
            <a:ext cx="2874000" cy="8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AND_BODY_1_3_1_2">
    <p:bg>
      <p:bgPr>
        <a:solidFill>
          <a:schemeClr val="dk1"/>
        </a:solid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111" name="Google Shape;111;p22"/>
          <p:cNvSpPr txBox="1"/>
          <p:nvPr>
            <p:ph idx="2" type="ctrTitle"/>
          </p:nvPr>
        </p:nvSpPr>
        <p:spPr>
          <a:xfrm>
            <a:off x="1605350" y="2986800"/>
            <a:ext cx="2299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12" name="Google Shape;112;p22"/>
          <p:cNvSpPr txBox="1"/>
          <p:nvPr>
            <p:ph idx="1" type="subTitle"/>
          </p:nvPr>
        </p:nvSpPr>
        <p:spPr>
          <a:xfrm>
            <a:off x="1605350" y="3610100"/>
            <a:ext cx="2299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3" name="Google Shape;113;p22"/>
          <p:cNvSpPr txBox="1"/>
          <p:nvPr>
            <p:ph idx="3" type="ctrTitle"/>
          </p:nvPr>
        </p:nvSpPr>
        <p:spPr>
          <a:xfrm>
            <a:off x="5239150" y="2986800"/>
            <a:ext cx="2299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14" name="Google Shape;114;p22"/>
          <p:cNvSpPr txBox="1"/>
          <p:nvPr>
            <p:ph idx="4" type="subTitle"/>
          </p:nvPr>
        </p:nvSpPr>
        <p:spPr>
          <a:xfrm>
            <a:off x="5239150" y="3610100"/>
            <a:ext cx="2299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AND_BODY_1_3_1_3">
    <p:bg>
      <p:bgPr>
        <a:solidFill>
          <a:schemeClr val="dk1"/>
        </a:solidFill>
      </p:bgPr>
    </p:bg>
    <p:spTree>
      <p:nvGrpSpPr>
        <p:cNvPr id="115" name="Shape 115"/>
        <p:cNvGrpSpPr/>
        <p:nvPr/>
      </p:nvGrpSpPr>
      <p:grpSpPr>
        <a:xfrm>
          <a:off x="0" y="0"/>
          <a:ext cx="0" cy="0"/>
          <a:chOff x="0" y="0"/>
          <a:chExt cx="0" cy="0"/>
        </a:xfrm>
      </p:grpSpPr>
      <p:sp>
        <p:nvSpPr>
          <p:cNvPr id="116" name="Google Shape;116;p23"/>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117" name="Google Shape;117;p23"/>
          <p:cNvSpPr txBox="1"/>
          <p:nvPr>
            <p:ph idx="2" type="ctrTitle"/>
          </p:nvPr>
        </p:nvSpPr>
        <p:spPr>
          <a:xfrm>
            <a:off x="654000" y="3201175"/>
            <a:ext cx="18471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18" name="Google Shape;118;p23"/>
          <p:cNvSpPr txBox="1"/>
          <p:nvPr>
            <p:ph idx="1" type="subTitle"/>
          </p:nvPr>
        </p:nvSpPr>
        <p:spPr>
          <a:xfrm>
            <a:off x="654000" y="3824475"/>
            <a:ext cx="18471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9" name="Google Shape;119;p23"/>
          <p:cNvSpPr txBox="1"/>
          <p:nvPr>
            <p:ph idx="3" type="ctrTitle"/>
          </p:nvPr>
        </p:nvSpPr>
        <p:spPr>
          <a:xfrm>
            <a:off x="2650300" y="3201175"/>
            <a:ext cx="18471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20" name="Google Shape;120;p23"/>
          <p:cNvSpPr txBox="1"/>
          <p:nvPr>
            <p:ph idx="4" type="subTitle"/>
          </p:nvPr>
        </p:nvSpPr>
        <p:spPr>
          <a:xfrm>
            <a:off x="2650300" y="3824475"/>
            <a:ext cx="18471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1" name="Google Shape;121;p23"/>
          <p:cNvSpPr txBox="1"/>
          <p:nvPr>
            <p:ph idx="5" type="ctrTitle"/>
          </p:nvPr>
        </p:nvSpPr>
        <p:spPr>
          <a:xfrm>
            <a:off x="4646600" y="3201175"/>
            <a:ext cx="18471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22" name="Google Shape;122;p23"/>
          <p:cNvSpPr txBox="1"/>
          <p:nvPr>
            <p:ph idx="6" type="subTitle"/>
          </p:nvPr>
        </p:nvSpPr>
        <p:spPr>
          <a:xfrm>
            <a:off x="4646600" y="3824475"/>
            <a:ext cx="18471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3" name="Google Shape;123;p23"/>
          <p:cNvSpPr txBox="1"/>
          <p:nvPr>
            <p:ph idx="7" type="ctrTitle"/>
          </p:nvPr>
        </p:nvSpPr>
        <p:spPr>
          <a:xfrm>
            <a:off x="6642900" y="3201175"/>
            <a:ext cx="18471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24" name="Google Shape;124;p23"/>
          <p:cNvSpPr txBox="1"/>
          <p:nvPr>
            <p:ph idx="8" type="subTitle"/>
          </p:nvPr>
        </p:nvSpPr>
        <p:spPr>
          <a:xfrm>
            <a:off x="6642900" y="3824475"/>
            <a:ext cx="18471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3_1_4">
    <p:bg>
      <p:bgPr>
        <a:solidFill>
          <a:schemeClr val="dk1"/>
        </a:solidFill>
      </p:bgPr>
    </p:bg>
    <p:spTree>
      <p:nvGrpSpPr>
        <p:cNvPr id="125" name="Shape 125"/>
        <p:cNvGrpSpPr/>
        <p:nvPr/>
      </p:nvGrpSpPr>
      <p:grpSpPr>
        <a:xfrm>
          <a:off x="0" y="0"/>
          <a:ext cx="0" cy="0"/>
          <a:chOff x="0" y="0"/>
          <a:chExt cx="0" cy="0"/>
        </a:xfrm>
      </p:grpSpPr>
      <p:sp>
        <p:nvSpPr>
          <p:cNvPr id="126" name="Google Shape;126;p24"/>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127" name="Google Shape;127;p24"/>
          <p:cNvSpPr txBox="1"/>
          <p:nvPr>
            <p:ph idx="2" type="ctrTitle"/>
          </p:nvPr>
        </p:nvSpPr>
        <p:spPr>
          <a:xfrm>
            <a:off x="1058850" y="1319949"/>
            <a:ext cx="2044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28" name="Google Shape;128;p24"/>
          <p:cNvSpPr txBox="1"/>
          <p:nvPr>
            <p:ph idx="1" type="subTitle"/>
          </p:nvPr>
        </p:nvSpPr>
        <p:spPr>
          <a:xfrm>
            <a:off x="1058850" y="1943250"/>
            <a:ext cx="2044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9" name="Google Shape;129;p24"/>
          <p:cNvSpPr txBox="1"/>
          <p:nvPr>
            <p:ph idx="3" type="ctrTitle"/>
          </p:nvPr>
        </p:nvSpPr>
        <p:spPr>
          <a:xfrm>
            <a:off x="3549750" y="1319949"/>
            <a:ext cx="2044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30" name="Google Shape;130;p24"/>
          <p:cNvSpPr txBox="1"/>
          <p:nvPr>
            <p:ph idx="4" type="subTitle"/>
          </p:nvPr>
        </p:nvSpPr>
        <p:spPr>
          <a:xfrm>
            <a:off x="3549750" y="1943250"/>
            <a:ext cx="2044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1" name="Google Shape;131;p24"/>
          <p:cNvSpPr txBox="1"/>
          <p:nvPr>
            <p:ph idx="5" type="ctrTitle"/>
          </p:nvPr>
        </p:nvSpPr>
        <p:spPr>
          <a:xfrm>
            <a:off x="6040650" y="1319949"/>
            <a:ext cx="2044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32" name="Google Shape;132;p24"/>
          <p:cNvSpPr txBox="1"/>
          <p:nvPr>
            <p:ph idx="6" type="subTitle"/>
          </p:nvPr>
        </p:nvSpPr>
        <p:spPr>
          <a:xfrm>
            <a:off x="6040650" y="1943250"/>
            <a:ext cx="2044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3" name="Google Shape;133;p24"/>
          <p:cNvSpPr txBox="1"/>
          <p:nvPr>
            <p:ph idx="7" type="ctrTitle"/>
          </p:nvPr>
        </p:nvSpPr>
        <p:spPr>
          <a:xfrm>
            <a:off x="1058850" y="3131949"/>
            <a:ext cx="2044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34" name="Google Shape;134;p24"/>
          <p:cNvSpPr txBox="1"/>
          <p:nvPr>
            <p:ph idx="8" type="subTitle"/>
          </p:nvPr>
        </p:nvSpPr>
        <p:spPr>
          <a:xfrm>
            <a:off x="1058850" y="3755250"/>
            <a:ext cx="2044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5" name="Google Shape;135;p24"/>
          <p:cNvSpPr txBox="1"/>
          <p:nvPr>
            <p:ph idx="9" type="ctrTitle"/>
          </p:nvPr>
        </p:nvSpPr>
        <p:spPr>
          <a:xfrm>
            <a:off x="3549750" y="3131949"/>
            <a:ext cx="2044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36" name="Google Shape;136;p24"/>
          <p:cNvSpPr txBox="1"/>
          <p:nvPr>
            <p:ph idx="13" type="subTitle"/>
          </p:nvPr>
        </p:nvSpPr>
        <p:spPr>
          <a:xfrm>
            <a:off x="3549750" y="3755250"/>
            <a:ext cx="2044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37" name="Google Shape;137;p24"/>
          <p:cNvSpPr txBox="1"/>
          <p:nvPr>
            <p:ph idx="14" type="ctrTitle"/>
          </p:nvPr>
        </p:nvSpPr>
        <p:spPr>
          <a:xfrm>
            <a:off x="6040650" y="3131949"/>
            <a:ext cx="2044500" cy="5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lgn="ctr">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38" name="Google Shape;138;p24"/>
          <p:cNvSpPr txBox="1"/>
          <p:nvPr>
            <p:ph idx="15" type="subTitle"/>
          </p:nvPr>
        </p:nvSpPr>
        <p:spPr>
          <a:xfrm>
            <a:off x="6040650" y="3755250"/>
            <a:ext cx="2044500" cy="8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TITLE_ONLY_1">
    <p:spTree>
      <p:nvGrpSpPr>
        <p:cNvPr id="139" name="Shape 139"/>
        <p:cNvGrpSpPr/>
        <p:nvPr/>
      </p:nvGrpSpPr>
      <p:grpSpPr>
        <a:xfrm>
          <a:off x="0" y="0"/>
          <a:ext cx="0" cy="0"/>
          <a:chOff x="0" y="0"/>
          <a:chExt cx="0" cy="0"/>
        </a:xfrm>
      </p:grpSpPr>
      <p:sp>
        <p:nvSpPr>
          <p:cNvPr id="140" name="Google Shape;14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41" name="Google Shape;141;p25"/>
          <p:cNvSpPr txBox="1"/>
          <p:nvPr>
            <p:ph type="title"/>
          </p:nvPr>
        </p:nvSpPr>
        <p:spPr>
          <a:xfrm>
            <a:off x="2498100" y="367600"/>
            <a:ext cx="41478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142" name="Google Shape;142;p25"/>
          <p:cNvSpPr txBox="1"/>
          <p:nvPr>
            <p:ph idx="2" type="title"/>
          </p:nvPr>
        </p:nvSpPr>
        <p:spPr>
          <a:xfrm>
            <a:off x="5812775" y="2864009"/>
            <a:ext cx="2332200" cy="507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D5B961"/>
              </a:buClr>
              <a:buSzPts val="1600"/>
              <a:buFont typeface="Montserrat ExtraLight"/>
              <a:buNone/>
              <a:defRPr b="0" sz="160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1600"/>
              <a:buFont typeface="Montserrat ExtraLight"/>
              <a:buNone/>
              <a:defRPr sz="1600">
                <a:solidFill>
                  <a:srgbClr val="D5B961"/>
                </a:solidFill>
                <a:latin typeface="Montserrat ExtraLight"/>
                <a:ea typeface="Montserrat ExtraLight"/>
                <a:cs typeface="Montserrat ExtraLight"/>
                <a:sym typeface="Montserrat ExtraLight"/>
              </a:defRPr>
            </a:lvl9pPr>
          </a:lstStyle>
          <a:p/>
        </p:txBody>
      </p:sp>
      <p:sp>
        <p:nvSpPr>
          <p:cNvPr id="143" name="Google Shape;143;p25"/>
          <p:cNvSpPr txBox="1"/>
          <p:nvPr>
            <p:ph idx="1" type="subTitle"/>
          </p:nvPr>
        </p:nvSpPr>
        <p:spPr>
          <a:xfrm>
            <a:off x="5812775" y="3371909"/>
            <a:ext cx="2332200" cy="127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TITLE_AND_BODY_1_3_1_1_1">
    <p:bg>
      <p:bgPr>
        <a:solidFill>
          <a:schemeClr val="dk1"/>
        </a:solid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146" name="Google Shape;146;p26"/>
          <p:cNvSpPr txBox="1"/>
          <p:nvPr>
            <p:ph idx="2" type="ctrTitle"/>
          </p:nvPr>
        </p:nvSpPr>
        <p:spPr>
          <a:xfrm>
            <a:off x="5301150" y="1230556"/>
            <a:ext cx="2874000" cy="56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Font typeface="Montserrat ExtraLight"/>
              <a:buNone/>
              <a:defRPr b="0" sz="160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47" name="Google Shape;147;p26"/>
          <p:cNvSpPr txBox="1"/>
          <p:nvPr>
            <p:ph idx="1" type="subTitle"/>
          </p:nvPr>
        </p:nvSpPr>
        <p:spPr>
          <a:xfrm>
            <a:off x="5301150" y="1605300"/>
            <a:ext cx="2874000" cy="56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48" name="Google Shape;148;p26"/>
          <p:cNvSpPr txBox="1"/>
          <p:nvPr>
            <p:ph idx="3" type="ctrTitle"/>
          </p:nvPr>
        </p:nvSpPr>
        <p:spPr>
          <a:xfrm>
            <a:off x="5301150" y="2360156"/>
            <a:ext cx="2874000" cy="56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Font typeface="Montserrat ExtraLight"/>
              <a:buNone/>
              <a:defRPr b="0" sz="160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49" name="Google Shape;149;p26"/>
          <p:cNvSpPr txBox="1"/>
          <p:nvPr>
            <p:ph idx="4" type="subTitle"/>
          </p:nvPr>
        </p:nvSpPr>
        <p:spPr>
          <a:xfrm>
            <a:off x="5301150" y="2734900"/>
            <a:ext cx="2874000" cy="56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50" name="Google Shape;150;p26"/>
          <p:cNvSpPr txBox="1"/>
          <p:nvPr>
            <p:ph idx="5" type="ctrTitle"/>
          </p:nvPr>
        </p:nvSpPr>
        <p:spPr>
          <a:xfrm>
            <a:off x="5301150" y="3489756"/>
            <a:ext cx="2874000" cy="563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600"/>
              <a:buFont typeface="Montserrat ExtraLight"/>
              <a:buNone/>
              <a:defRPr b="0" sz="1600">
                <a:solidFill>
                  <a:schemeClr val="accent1"/>
                </a:solidFill>
                <a:latin typeface="Montserrat ExtraLight"/>
                <a:ea typeface="Montserrat ExtraLight"/>
                <a:cs typeface="Montserrat ExtraLight"/>
                <a:sym typeface="Montserrat ExtraLight"/>
              </a:defRPr>
            </a:lvl1pPr>
            <a:lvl2pPr lvl="1"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2pPr>
            <a:lvl3pPr lvl="2"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3pPr>
            <a:lvl4pPr lvl="3"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4pPr>
            <a:lvl5pPr lvl="4"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5pPr>
            <a:lvl6pPr lvl="5"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6pPr>
            <a:lvl7pPr lvl="6"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7pPr>
            <a:lvl8pPr lvl="7"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8pPr>
            <a:lvl9pPr lvl="8" rtl="0">
              <a:spcBef>
                <a:spcPts val="0"/>
              </a:spcBef>
              <a:spcAft>
                <a:spcPts val="0"/>
              </a:spcAft>
              <a:buClr>
                <a:schemeClr val="lt1"/>
              </a:buClr>
              <a:buSzPts val="1600"/>
              <a:buFont typeface="Montserrat"/>
              <a:buNone/>
              <a:defRPr b="1" sz="1600">
                <a:solidFill>
                  <a:schemeClr val="lt1"/>
                </a:solidFill>
                <a:latin typeface="Montserrat"/>
                <a:ea typeface="Montserrat"/>
                <a:cs typeface="Montserrat"/>
                <a:sym typeface="Montserrat"/>
              </a:defRPr>
            </a:lvl9pPr>
          </a:lstStyle>
          <a:p/>
        </p:txBody>
      </p:sp>
      <p:sp>
        <p:nvSpPr>
          <p:cNvPr id="151" name="Google Shape;151;p26"/>
          <p:cNvSpPr txBox="1"/>
          <p:nvPr>
            <p:ph idx="6" type="subTitle"/>
          </p:nvPr>
        </p:nvSpPr>
        <p:spPr>
          <a:xfrm>
            <a:off x="5301150" y="3864500"/>
            <a:ext cx="2874000" cy="56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AND_BODY_2">
    <p:bg>
      <p:bgPr>
        <a:solidFill>
          <a:schemeClr val="dk1"/>
        </a:solidFill>
      </p:bgPr>
    </p:bg>
    <p:spTree>
      <p:nvGrpSpPr>
        <p:cNvPr id="152" name="Shape 152"/>
        <p:cNvGrpSpPr/>
        <p:nvPr/>
      </p:nvGrpSpPr>
      <p:grpSpPr>
        <a:xfrm>
          <a:off x="0" y="0"/>
          <a:ext cx="0" cy="0"/>
          <a:chOff x="0" y="0"/>
          <a:chExt cx="0" cy="0"/>
        </a:xfrm>
      </p:grpSpPr>
      <p:sp>
        <p:nvSpPr>
          <p:cNvPr id="153" name="Google Shape;153;p27"/>
          <p:cNvSpPr txBox="1"/>
          <p:nvPr>
            <p:ph idx="1" type="body"/>
          </p:nvPr>
        </p:nvSpPr>
        <p:spPr>
          <a:xfrm>
            <a:off x="4461675" y="1811125"/>
            <a:ext cx="3446700" cy="1348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54" name="Google Shape;154;p27"/>
          <p:cNvSpPr txBox="1"/>
          <p:nvPr>
            <p:ph type="title"/>
          </p:nvPr>
        </p:nvSpPr>
        <p:spPr>
          <a:xfrm>
            <a:off x="3168000" y="367600"/>
            <a:ext cx="2808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155" name="Google Shape;155;p27"/>
          <p:cNvSpPr txBox="1"/>
          <p:nvPr/>
        </p:nvSpPr>
        <p:spPr>
          <a:xfrm>
            <a:off x="4461675" y="3532850"/>
            <a:ext cx="35523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accent1"/>
                </a:solidFill>
                <a:latin typeface="Montserrat"/>
                <a:ea typeface="Montserrat"/>
                <a:cs typeface="Montserrat"/>
                <a:sym typeface="Montserrat"/>
              </a:rPr>
              <a:t>CREDITS: This presentation template was created by Slidesgo, including icons by Flaticon, and infographics &amp; images by Freepik.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accent1"/>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SECTION_TITLE_AND_DESCRIPTION_2">
    <p:spTree>
      <p:nvGrpSpPr>
        <p:cNvPr id="156" name="Shape 15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1214550" y="1292375"/>
            <a:ext cx="2808000" cy="5079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D5B961"/>
              </a:buClr>
              <a:buSzPts val="2400"/>
              <a:buFont typeface="Montserrat ExtraLight"/>
              <a:buNone/>
              <a:defRPr b="0" sz="2400">
                <a:solidFill>
                  <a:srgbClr val="D5B961"/>
                </a:solidFill>
                <a:latin typeface="Montserrat ExtraLight"/>
                <a:ea typeface="Montserrat ExtraLight"/>
                <a:cs typeface="Montserrat ExtraLight"/>
                <a:sym typeface="Montserrat ExtraLight"/>
              </a:defRPr>
            </a:lvl1pPr>
            <a:lvl2pPr lvl="1"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18" name="Google Shape;18;p4"/>
          <p:cNvSpPr txBox="1"/>
          <p:nvPr>
            <p:ph idx="1" type="body"/>
          </p:nvPr>
        </p:nvSpPr>
        <p:spPr>
          <a:xfrm>
            <a:off x="1214550" y="2101825"/>
            <a:ext cx="2808000" cy="1749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body"/>
          </p:nvPr>
        </p:nvSpPr>
        <p:spPr>
          <a:xfrm>
            <a:off x="724150" y="1145700"/>
            <a:ext cx="3549600" cy="33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1" name="Google Shape;21;p5"/>
          <p:cNvSpPr txBox="1"/>
          <p:nvPr>
            <p:ph type="title"/>
          </p:nvPr>
        </p:nvSpPr>
        <p:spPr>
          <a:xfrm>
            <a:off x="2132100" y="367600"/>
            <a:ext cx="48798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22" name="Google Shape;22;p5"/>
          <p:cNvSpPr txBox="1"/>
          <p:nvPr>
            <p:ph idx="2" type="body"/>
          </p:nvPr>
        </p:nvSpPr>
        <p:spPr>
          <a:xfrm>
            <a:off x="4870247" y="1145700"/>
            <a:ext cx="3549600" cy="3336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5" name="Google Shape;25;p6"/>
          <p:cNvSpPr txBox="1"/>
          <p:nvPr>
            <p:ph type="title"/>
          </p:nvPr>
        </p:nvSpPr>
        <p:spPr>
          <a:xfrm>
            <a:off x="2122500" y="367600"/>
            <a:ext cx="48990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000000"/>
        </a:solidFill>
      </p:bgPr>
    </p:bg>
    <p:spTree>
      <p:nvGrpSpPr>
        <p:cNvPr id="26" name="Shape 26"/>
        <p:cNvGrpSpPr/>
        <p:nvPr/>
      </p:nvGrpSpPr>
      <p:grpSpPr>
        <a:xfrm>
          <a:off x="0" y="0"/>
          <a:ext cx="0" cy="0"/>
          <a:chOff x="0" y="0"/>
          <a:chExt cx="0" cy="0"/>
        </a:xfrm>
      </p:grpSpPr>
      <p:sp>
        <p:nvSpPr>
          <p:cNvPr id="27" name="Google Shape;27;p7"/>
          <p:cNvSpPr txBox="1"/>
          <p:nvPr>
            <p:ph type="title"/>
          </p:nvPr>
        </p:nvSpPr>
        <p:spPr>
          <a:xfrm>
            <a:off x="5100750" y="1292375"/>
            <a:ext cx="2808000" cy="507900"/>
          </a:xfrm>
          <a:prstGeom prst="rect">
            <a:avLst/>
          </a:prstGeom>
        </p:spPr>
        <p:txBody>
          <a:bodyPr anchorCtr="0" anchor="b" bIns="91425" lIns="91425" spcFirstLastPara="1" rIns="91425" wrap="square" tIns="91425">
            <a:noAutofit/>
          </a:bodyPr>
          <a:lstStyle>
            <a:lvl1pPr lvl="0">
              <a:spcBef>
                <a:spcPts val="0"/>
              </a:spcBef>
              <a:spcAft>
                <a:spcPts val="0"/>
              </a:spcAft>
              <a:buClr>
                <a:srgbClr val="D5B961"/>
              </a:buClr>
              <a:buSzPts val="2400"/>
              <a:buFont typeface="Montserrat ExtraLight"/>
              <a:buNone/>
              <a:defRPr b="0" sz="2400">
                <a:solidFill>
                  <a:srgbClr val="D5B961"/>
                </a:solidFill>
                <a:latin typeface="Montserrat ExtraLight"/>
                <a:ea typeface="Montserrat ExtraLight"/>
                <a:cs typeface="Montserrat ExtraLight"/>
                <a:sym typeface="Montserrat ExtraLight"/>
              </a:defRPr>
            </a:lvl1pPr>
            <a:lvl2pPr lvl="1">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
        <p:nvSpPr>
          <p:cNvPr id="28" name="Google Shape;28;p7"/>
          <p:cNvSpPr txBox="1"/>
          <p:nvPr>
            <p:ph idx="1" type="body"/>
          </p:nvPr>
        </p:nvSpPr>
        <p:spPr>
          <a:xfrm>
            <a:off x="5100750" y="2101825"/>
            <a:ext cx="2808000" cy="1749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p:nvPr/>
        </p:nvSpPr>
        <p:spPr>
          <a:xfrm>
            <a:off x="-24700" y="-32925"/>
            <a:ext cx="9168600" cy="5176500"/>
          </a:xfrm>
          <a:prstGeom prst="rect">
            <a:avLst/>
          </a:prstGeom>
          <a:solidFill>
            <a:srgbClr val="000000">
              <a:alpha val="258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8"/>
          <p:cNvSpPr txBox="1"/>
          <p:nvPr>
            <p:ph type="title"/>
          </p:nvPr>
        </p:nvSpPr>
        <p:spPr>
          <a:xfrm>
            <a:off x="860225" y="417650"/>
            <a:ext cx="2276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txBox="1"/>
          <p:nvPr>
            <p:ph idx="1" type="subTitle"/>
          </p:nvPr>
        </p:nvSpPr>
        <p:spPr>
          <a:xfrm>
            <a:off x="2549400" y="875500"/>
            <a:ext cx="4045200" cy="64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5" name="Google Shape;35;p9"/>
          <p:cNvSpPr txBox="1"/>
          <p:nvPr>
            <p:ph idx="2" type="body"/>
          </p:nvPr>
        </p:nvSpPr>
        <p:spPr>
          <a:xfrm>
            <a:off x="722325" y="1858300"/>
            <a:ext cx="3837000" cy="2673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7" name="Google Shape;37;p9"/>
          <p:cNvSpPr txBox="1"/>
          <p:nvPr>
            <p:ph type="title"/>
          </p:nvPr>
        </p:nvSpPr>
        <p:spPr>
          <a:xfrm>
            <a:off x="2498100" y="367600"/>
            <a:ext cx="41478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2586300" y="4092450"/>
            <a:ext cx="39714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1400"/>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1" name="Google Shape;41;p10"/>
          <p:cNvSpPr txBox="1"/>
          <p:nvPr>
            <p:ph type="title"/>
          </p:nvPr>
        </p:nvSpPr>
        <p:spPr>
          <a:xfrm>
            <a:off x="2498100" y="367600"/>
            <a:ext cx="41478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D5B961"/>
              </a:buClr>
              <a:buSzPts val="2000"/>
              <a:buFont typeface="Montserrat ExtraLight"/>
              <a:buNone/>
              <a:defRPr b="0" sz="2000">
                <a:solidFill>
                  <a:srgbClr val="D5B961"/>
                </a:solidFill>
                <a:latin typeface="Montserrat ExtraLight"/>
                <a:ea typeface="Montserrat ExtraLight"/>
                <a:cs typeface="Montserrat ExtraLight"/>
                <a:sym typeface="Montserrat ExtraLight"/>
              </a:defRPr>
            </a:lvl1pPr>
            <a:lvl2pPr lvl="1"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rtl="0" algn="ctr">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b="1"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indent="-317500" lvl="1" marL="914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9"/>
          <p:cNvSpPr txBox="1"/>
          <p:nvPr>
            <p:ph type="ctrTitle"/>
          </p:nvPr>
        </p:nvSpPr>
        <p:spPr>
          <a:xfrm>
            <a:off x="1070400" y="2730038"/>
            <a:ext cx="7003200" cy="95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TRANSPORT </a:t>
            </a:r>
            <a:r>
              <a:rPr lang="en">
                <a:solidFill>
                  <a:schemeClr val="lt1"/>
                </a:solidFill>
              </a:rPr>
              <a:t>APP</a:t>
            </a:r>
            <a:endParaRPr>
              <a:solidFill>
                <a:schemeClr val="lt1"/>
              </a:solidFill>
            </a:endParaRPr>
          </a:p>
        </p:txBody>
      </p:sp>
      <p:sp>
        <p:nvSpPr>
          <p:cNvPr id="162" name="Google Shape;162;p29"/>
          <p:cNvSpPr txBox="1"/>
          <p:nvPr>
            <p:ph idx="1" type="subTitle"/>
          </p:nvPr>
        </p:nvSpPr>
        <p:spPr>
          <a:xfrm>
            <a:off x="1491150" y="3573350"/>
            <a:ext cx="6161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Here is where your route begins</a:t>
            </a:r>
            <a:endParaRPr>
              <a:solidFill>
                <a:schemeClr val="lt1"/>
              </a:solidFill>
            </a:endParaRPr>
          </a:p>
        </p:txBody>
      </p:sp>
      <p:pic>
        <p:nvPicPr>
          <p:cNvPr id="163" name="Google Shape;163;p29"/>
          <p:cNvPicPr preferRelativeResize="0"/>
          <p:nvPr/>
        </p:nvPicPr>
        <p:blipFill>
          <a:blip r:embed="rId4">
            <a:alphaModFix/>
          </a:blip>
          <a:stretch>
            <a:fillRect/>
          </a:stretch>
        </p:blipFill>
        <p:spPr>
          <a:xfrm>
            <a:off x="3211400" y="1148100"/>
            <a:ext cx="2425239" cy="242523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p:nvPr/>
        </p:nvSpPr>
        <p:spPr>
          <a:xfrm>
            <a:off x="3899575" y="1004325"/>
            <a:ext cx="4872900" cy="3458100"/>
          </a:xfrm>
          <a:prstGeom prst="rect">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8"/>
          <p:cNvSpPr txBox="1"/>
          <p:nvPr>
            <p:ph type="title"/>
          </p:nvPr>
        </p:nvSpPr>
        <p:spPr>
          <a:xfrm>
            <a:off x="2091600" y="171325"/>
            <a:ext cx="49608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Usage Trends &amp; Peak Signups Periods</a:t>
            </a:r>
            <a:endParaRPr/>
          </a:p>
        </p:txBody>
      </p:sp>
      <p:sp>
        <p:nvSpPr>
          <p:cNvPr id="259" name="Google Shape;259;p38"/>
          <p:cNvSpPr txBox="1"/>
          <p:nvPr>
            <p:ph idx="1" type="subTitle"/>
          </p:nvPr>
        </p:nvSpPr>
        <p:spPr>
          <a:xfrm>
            <a:off x="197625" y="1128000"/>
            <a:ext cx="3375000" cy="28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Targeted Marketing Campaigns: Focus marketing efforts during peak signups periods to further boost user acquisition.</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Seasonal Promotions: Use insights from app download trends to run seasonal promotions and discounts, aligning them with periods of high user interest.</a:t>
            </a:r>
            <a:endParaRPr/>
          </a:p>
          <a:p>
            <a:pPr indent="0" lvl="0" marL="0" rtl="0" algn="l">
              <a:spcBef>
                <a:spcPts val="0"/>
              </a:spcBef>
              <a:spcAft>
                <a:spcPts val="0"/>
              </a:spcAft>
              <a:buNone/>
            </a:pPr>
            <a:r>
              <a:t/>
            </a:r>
            <a:endParaRPr/>
          </a:p>
        </p:txBody>
      </p:sp>
      <p:pic>
        <p:nvPicPr>
          <p:cNvPr id="260" name="Google Shape;260;p38"/>
          <p:cNvPicPr preferRelativeResize="0"/>
          <p:nvPr/>
        </p:nvPicPr>
        <p:blipFill rotWithShape="1">
          <a:blip r:embed="rId3">
            <a:alphaModFix/>
          </a:blip>
          <a:srcRect b="0" l="0" r="0" t="0"/>
          <a:stretch/>
        </p:blipFill>
        <p:spPr>
          <a:xfrm>
            <a:off x="3978400" y="1090825"/>
            <a:ext cx="4722050" cy="3283849"/>
          </a:xfrm>
          <a:prstGeom prst="rect">
            <a:avLst/>
          </a:prstGeom>
          <a:noFill/>
          <a:ln>
            <a:noFill/>
          </a:ln>
        </p:spPr>
      </p:pic>
      <p:sp>
        <p:nvSpPr>
          <p:cNvPr id="261" name="Google Shape;261;p38"/>
          <p:cNvSpPr txBox="1"/>
          <p:nvPr>
            <p:ph type="title"/>
          </p:nvPr>
        </p:nvSpPr>
        <p:spPr>
          <a:xfrm>
            <a:off x="318600" y="1004325"/>
            <a:ext cx="17730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Recommendations:</a:t>
            </a:r>
            <a:endParaRPr b="1" sz="12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p:nvPr/>
        </p:nvSpPr>
        <p:spPr>
          <a:xfrm>
            <a:off x="4143225" y="1180950"/>
            <a:ext cx="4812000" cy="2781600"/>
          </a:xfrm>
          <a:prstGeom prst="rect">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txBox="1"/>
          <p:nvPr>
            <p:ph type="title"/>
          </p:nvPr>
        </p:nvSpPr>
        <p:spPr>
          <a:xfrm>
            <a:off x="2680350" y="96900"/>
            <a:ext cx="37833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Request to Acceptance Time</a:t>
            </a:r>
            <a:endParaRPr/>
          </a:p>
        </p:txBody>
      </p:sp>
      <p:sp>
        <p:nvSpPr>
          <p:cNvPr id="268" name="Google Shape;268;p39"/>
          <p:cNvSpPr txBox="1"/>
          <p:nvPr>
            <p:ph idx="1" type="subTitle"/>
          </p:nvPr>
        </p:nvSpPr>
        <p:spPr>
          <a:xfrm>
            <a:off x="132375" y="1478250"/>
            <a:ext cx="3722100" cy="133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Delays between ride requests and their acceptance indicate potential inefficiencies in matching drivers with users quickly.</a:t>
            </a:r>
            <a:endParaRPr/>
          </a:p>
        </p:txBody>
      </p:sp>
      <p:pic>
        <p:nvPicPr>
          <p:cNvPr id="269" name="Google Shape;269;p39"/>
          <p:cNvPicPr preferRelativeResize="0"/>
          <p:nvPr/>
        </p:nvPicPr>
        <p:blipFill rotWithShape="1">
          <a:blip r:embed="rId3">
            <a:alphaModFix/>
          </a:blip>
          <a:srcRect b="0" l="0" r="0" t="0"/>
          <a:stretch/>
        </p:blipFill>
        <p:spPr>
          <a:xfrm>
            <a:off x="4199315" y="1242481"/>
            <a:ext cx="4699821" cy="2658534"/>
          </a:xfrm>
          <a:prstGeom prst="rect">
            <a:avLst/>
          </a:prstGeom>
          <a:noFill/>
          <a:ln>
            <a:noFill/>
          </a:ln>
        </p:spPr>
      </p:pic>
      <p:sp>
        <p:nvSpPr>
          <p:cNvPr id="270" name="Google Shape;270;p39"/>
          <p:cNvSpPr txBox="1"/>
          <p:nvPr>
            <p:ph type="title"/>
          </p:nvPr>
        </p:nvSpPr>
        <p:spPr>
          <a:xfrm>
            <a:off x="267725" y="1180950"/>
            <a:ext cx="9273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Findings:</a:t>
            </a:r>
            <a:endParaRPr b="1" sz="12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p:nvPr/>
        </p:nvSpPr>
        <p:spPr>
          <a:xfrm>
            <a:off x="4143225" y="1333350"/>
            <a:ext cx="4812000" cy="2781600"/>
          </a:xfrm>
          <a:prstGeom prst="rect">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txBox="1"/>
          <p:nvPr>
            <p:ph type="title"/>
          </p:nvPr>
        </p:nvSpPr>
        <p:spPr>
          <a:xfrm>
            <a:off x="2680350" y="96900"/>
            <a:ext cx="37833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Request to Acceptance Time</a:t>
            </a:r>
            <a:endParaRPr/>
          </a:p>
        </p:txBody>
      </p:sp>
      <p:sp>
        <p:nvSpPr>
          <p:cNvPr id="277" name="Google Shape;277;p40"/>
          <p:cNvSpPr txBox="1"/>
          <p:nvPr>
            <p:ph idx="1" type="subTitle"/>
          </p:nvPr>
        </p:nvSpPr>
        <p:spPr>
          <a:xfrm>
            <a:off x="127375" y="1371600"/>
            <a:ext cx="3875400" cy="270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Improve Driver Matching Algorithm: Optimize the algorithm to reduce the time between ride requests and driver acceptance, enhancing user satisfaction.</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
              <a:t>Address Cancellation Causes: Investigate common reasons for ride cancellations and implement strategies to reduce them, such as improving driver availability or clearer communication.</a:t>
            </a:r>
            <a:endParaRPr/>
          </a:p>
          <a:p>
            <a:pPr indent="0" lvl="0" marL="0" rtl="0" algn="l">
              <a:spcBef>
                <a:spcPts val="0"/>
              </a:spcBef>
              <a:spcAft>
                <a:spcPts val="0"/>
              </a:spcAft>
              <a:buNone/>
            </a:pPr>
            <a:r>
              <a:t/>
            </a:r>
            <a:endParaRPr/>
          </a:p>
        </p:txBody>
      </p:sp>
      <p:pic>
        <p:nvPicPr>
          <p:cNvPr id="278" name="Google Shape;278;p40"/>
          <p:cNvPicPr preferRelativeResize="0"/>
          <p:nvPr/>
        </p:nvPicPr>
        <p:blipFill rotWithShape="1">
          <a:blip r:embed="rId3">
            <a:alphaModFix/>
          </a:blip>
          <a:srcRect b="0" l="0" r="0" t="0"/>
          <a:stretch/>
        </p:blipFill>
        <p:spPr>
          <a:xfrm>
            <a:off x="4199315" y="1394881"/>
            <a:ext cx="4699821" cy="2658534"/>
          </a:xfrm>
          <a:prstGeom prst="rect">
            <a:avLst/>
          </a:prstGeom>
          <a:noFill/>
          <a:ln>
            <a:noFill/>
          </a:ln>
        </p:spPr>
      </p:pic>
      <p:sp>
        <p:nvSpPr>
          <p:cNvPr id="279" name="Google Shape;279;p40"/>
          <p:cNvSpPr txBox="1"/>
          <p:nvPr>
            <p:ph type="title"/>
          </p:nvPr>
        </p:nvSpPr>
        <p:spPr>
          <a:xfrm>
            <a:off x="247400" y="1036050"/>
            <a:ext cx="17730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Recommendations:</a:t>
            </a:r>
            <a:endParaRPr b="1" sz="12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p:nvPr/>
        </p:nvSpPr>
        <p:spPr>
          <a:xfrm>
            <a:off x="382800" y="1593125"/>
            <a:ext cx="8378400" cy="2889900"/>
          </a:xfrm>
          <a:prstGeom prst="rect">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txBox="1"/>
          <p:nvPr>
            <p:ph type="title"/>
          </p:nvPr>
        </p:nvSpPr>
        <p:spPr>
          <a:xfrm>
            <a:off x="2680350" y="96900"/>
            <a:ext cx="37833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Transaction Success Rate</a:t>
            </a:r>
            <a:endParaRPr/>
          </a:p>
        </p:txBody>
      </p:sp>
      <p:sp>
        <p:nvSpPr>
          <p:cNvPr id="286" name="Google Shape;286;p41"/>
          <p:cNvSpPr txBox="1"/>
          <p:nvPr>
            <p:ph idx="1" type="subTitle"/>
          </p:nvPr>
        </p:nvSpPr>
        <p:spPr>
          <a:xfrm>
            <a:off x="437625" y="837025"/>
            <a:ext cx="4859400" cy="13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majority of transactions are approved, indicating a reliable payment processing system.</a:t>
            </a:r>
            <a:endParaRPr/>
          </a:p>
        </p:txBody>
      </p:sp>
      <p:pic>
        <p:nvPicPr>
          <p:cNvPr descr="A screenshot of a computer&#10;&#10;Description automatically generated" id="287" name="Google Shape;287;p41"/>
          <p:cNvPicPr preferRelativeResize="0"/>
          <p:nvPr/>
        </p:nvPicPr>
        <p:blipFill rotWithShape="1">
          <a:blip r:embed="rId3">
            <a:alphaModFix/>
          </a:blip>
          <a:srcRect b="0" l="0" r="0" t="0"/>
          <a:stretch/>
        </p:blipFill>
        <p:spPr>
          <a:xfrm>
            <a:off x="440072" y="1652158"/>
            <a:ext cx="8268759" cy="2784593"/>
          </a:xfrm>
          <a:prstGeom prst="rect">
            <a:avLst/>
          </a:prstGeom>
          <a:noFill/>
          <a:ln>
            <a:noFill/>
          </a:ln>
        </p:spPr>
      </p:pic>
      <p:sp>
        <p:nvSpPr>
          <p:cNvPr id="288" name="Google Shape;288;p41"/>
          <p:cNvSpPr txBox="1"/>
          <p:nvPr>
            <p:ph type="title"/>
          </p:nvPr>
        </p:nvSpPr>
        <p:spPr>
          <a:xfrm>
            <a:off x="278475" y="604800"/>
            <a:ext cx="9273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Findings:</a:t>
            </a:r>
            <a:endParaRPr b="1" sz="12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3326700" y="176525"/>
            <a:ext cx="24906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600">
                <a:latin typeface="Montserrat"/>
                <a:ea typeface="Montserrat"/>
                <a:cs typeface="Montserrat"/>
                <a:sym typeface="Montserrat"/>
              </a:rPr>
              <a:t>The Company Funnel</a:t>
            </a:r>
            <a:endParaRPr b="1" sz="1600">
              <a:latin typeface="Montserrat"/>
              <a:ea typeface="Montserrat"/>
              <a:cs typeface="Montserrat"/>
              <a:sym typeface="Montserrat"/>
            </a:endParaRPr>
          </a:p>
        </p:txBody>
      </p:sp>
      <p:pic>
        <p:nvPicPr>
          <p:cNvPr id="294" name="Google Shape;294;p42"/>
          <p:cNvPicPr preferRelativeResize="0"/>
          <p:nvPr/>
        </p:nvPicPr>
        <p:blipFill>
          <a:blip r:embed="rId3">
            <a:alphaModFix/>
          </a:blip>
          <a:stretch>
            <a:fillRect/>
          </a:stretch>
        </p:blipFill>
        <p:spPr>
          <a:xfrm>
            <a:off x="226375" y="919875"/>
            <a:ext cx="8691251" cy="3776951"/>
          </a:xfrm>
          <a:prstGeom prst="rect">
            <a:avLst/>
          </a:prstGeom>
          <a:noFill/>
          <a:ln>
            <a:noFill/>
          </a:ln>
        </p:spPr>
      </p:pic>
      <p:sp>
        <p:nvSpPr>
          <p:cNvPr id="295" name="Google Shape;295;p42"/>
          <p:cNvSpPr/>
          <p:nvPr/>
        </p:nvSpPr>
        <p:spPr>
          <a:xfrm>
            <a:off x="184075" y="858475"/>
            <a:ext cx="8784600" cy="3885300"/>
          </a:xfrm>
          <a:prstGeom prst="rect">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p:nvPr/>
        </p:nvSpPr>
        <p:spPr>
          <a:xfrm>
            <a:off x="162025" y="841900"/>
            <a:ext cx="8786400" cy="3901800"/>
          </a:xfrm>
          <a:prstGeom prst="rect">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3"/>
          <p:cNvSpPr txBox="1"/>
          <p:nvPr>
            <p:ph type="title"/>
          </p:nvPr>
        </p:nvSpPr>
        <p:spPr>
          <a:xfrm>
            <a:off x="3331075" y="163000"/>
            <a:ext cx="24906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The Customer Funnel</a:t>
            </a:r>
            <a:endParaRPr b="1" sz="1600">
              <a:latin typeface="Montserrat"/>
              <a:ea typeface="Montserrat"/>
              <a:cs typeface="Montserrat"/>
              <a:sym typeface="Montserrat"/>
            </a:endParaRPr>
          </a:p>
        </p:txBody>
      </p:sp>
      <p:pic>
        <p:nvPicPr>
          <p:cNvPr id="302" name="Google Shape;302;p43"/>
          <p:cNvPicPr preferRelativeResize="0"/>
          <p:nvPr/>
        </p:nvPicPr>
        <p:blipFill>
          <a:blip r:embed="rId3">
            <a:alphaModFix/>
          </a:blip>
          <a:stretch>
            <a:fillRect/>
          </a:stretch>
        </p:blipFill>
        <p:spPr>
          <a:xfrm>
            <a:off x="278825" y="901350"/>
            <a:ext cx="8586348" cy="3731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3168000" y="320225"/>
            <a:ext cx="28080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Presented By</a:t>
            </a:r>
            <a:endParaRPr b="1">
              <a:latin typeface="Montserrat"/>
              <a:ea typeface="Montserrat"/>
              <a:cs typeface="Montserrat"/>
              <a:sym typeface="Montserrat"/>
            </a:endParaRPr>
          </a:p>
        </p:txBody>
      </p:sp>
      <p:sp>
        <p:nvSpPr>
          <p:cNvPr id="308" name="Google Shape;308;p44"/>
          <p:cNvSpPr txBox="1"/>
          <p:nvPr>
            <p:ph idx="3" type="ctrTitle"/>
          </p:nvPr>
        </p:nvSpPr>
        <p:spPr>
          <a:xfrm>
            <a:off x="3583325" y="1962874"/>
            <a:ext cx="2044500" cy="56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Ramya Logaiyan</a:t>
            </a:r>
            <a:endParaRPr/>
          </a:p>
        </p:txBody>
      </p:sp>
      <p:sp>
        <p:nvSpPr>
          <p:cNvPr id="309" name="Google Shape;309;p44"/>
          <p:cNvSpPr txBox="1"/>
          <p:nvPr>
            <p:ph idx="5" type="ctrTitle"/>
          </p:nvPr>
        </p:nvSpPr>
        <p:spPr>
          <a:xfrm>
            <a:off x="6527200" y="1962875"/>
            <a:ext cx="2207700" cy="56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Md Arman Kaishar</a:t>
            </a:r>
            <a:endParaRPr/>
          </a:p>
        </p:txBody>
      </p:sp>
      <p:sp>
        <p:nvSpPr>
          <p:cNvPr id="310" name="Google Shape;310;p44"/>
          <p:cNvSpPr txBox="1"/>
          <p:nvPr>
            <p:ph idx="9" type="ctrTitle"/>
          </p:nvPr>
        </p:nvSpPr>
        <p:spPr>
          <a:xfrm>
            <a:off x="639450" y="1962874"/>
            <a:ext cx="2044500" cy="56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Sarmad Khader</a:t>
            </a:r>
            <a:endParaRPr/>
          </a:p>
        </p:txBody>
      </p:sp>
      <p:cxnSp>
        <p:nvCxnSpPr>
          <p:cNvPr id="311" name="Google Shape;311;p44"/>
          <p:cNvCxnSpPr/>
          <p:nvPr/>
        </p:nvCxnSpPr>
        <p:spPr>
          <a:xfrm>
            <a:off x="3326500" y="1597925"/>
            <a:ext cx="0" cy="2850000"/>
          </a:xfrm>
          <a:prstGeom prst="straightConnector1">
            <a:avLst/>
          </a:prstGeom>
          <a:noFill/>
          <a:ln cap="flat" cmpd="sng" w="9525">
            <a:solidFill>
              <a:schemeClr val="accent1"/>
            </a:solidFill>
            <a:prstDash val="solid"/>
            <a:round/>
            <a:headEnd len="med" w="med" type="none"/>
            <a:tailEnd len="med" w="med" type="none"/>
          </a:ln>
        </p:spPr>
      </p:cxnSp>
      <p:cxnSp>
        <p:nvCxnSpPr>
          <p:cNvPr id="312" name="Google Shape;312;p44"/>
          <p:cNvCxnSpPr/>
          <p:nvPr/>
        </p:nvCxnSpPr>
        <p:spPr>
          <a:xfrm>
            <a:off x="5817600" y="1597925"/>
            <a:ext cx="0" cy="2850000"/>
          </a:xfrm>
          <a:prstGeom prst="straightConnector1">
            <a:avLst/>
          </a:prstGeom>
          <a:noFill/>
          <a:ln cap="flat" cmpd="sng" w="9525">
            <a:solidFill>
              <a:schemeClr val="accent1"/>
            </a:solidFill>
            <a:prstDash val="solid"/>
            <a:round/>
            <a:headEnd len="med" w="med" type="none"/>
            <a:tailEnd len="med" w="med" type="none"/>
          </a:ln>
        </p:spPr>
      </p:cxnSp>
      <p:grpSp>
        <p:nvGrpSpPr>
          <p:cNvPr id="313" name="Google Shape;313;p44"/>
          <p:cNvGrpSpPr/>
          <p:nvPr/>
        </p:nvGrpSpPr>
        <p:grpSpPr>
          <a:xfrm>
            <a:off x="4303611" y="828137"/>
            <a:ext cx="536779" cy="377245"/>
            <a:chOff x="2770052" y="2009628"/>
            <a:chExt cx="327085" cy="277080"/>
          </a:xfrm>
        </p:grpSpPr>
        <p:sp>
          <p:nvSpPr>
            <p:cNvPr id="314" name="Google Shape;314;p44"/>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4"/>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44"/>
          <p:cNvGrpSpPr/>
          <p:nvPr/>
        </p:nvGrpSpPr>
        <p:grpSpPr>
          <a:xfrm>
            <a:off x="4449020" y="2712779"/>
            <a:ext cx="246075" cy="323704"/>
            <a:chOff x="7530697" y="2790299"/>
            <a:chExt cx="244291" cy="326314"/>
          </a:xfrm>
        </p:grpSpPr>
        <p:sp>
          <p:nvSpPr>
            <p:cNvPr id="317" name="Google Shape;317;p44"/>
            <p:cNvSpPr/>
            <p:nvPr/>
          </p:nvSpPr>
          <p:spPr>
            <a:xfrm>
              <a:off x="7616911" y="2907507"/>
              <a:ext cx="9463" cy="14385"/>
            </a:xfrm>
            <a:custGeom>
              <a:rect b="b" l="l" r="r" t="t"/>
              <a:pathLst>
                <a:path extrusionOk="0" h="453" w="298">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4"/>
            <p:cNvSpPr/>
            <p:nvPr/>
          </p:nvSpPr>
          <p:spPr>
            <a:xfrm>
              <a:off x="7678548" y="2907507"/>
              <a:ext cx="9463" cy="14385"/>
            </a:xfrm>
            <a:custGeom>
              <a:rect b="b" l="l" r="r" t="t"/>
              <a:pathLst>
                <a:path extrusionOk="0" h="453" w="298">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4"/>
            <p:cNvSpPr/>
            <p:nvPr/>
          </p:nvSpPr>
          <p:spPr>
            <a:xfrm>
              <a:off x="7632408" y="2943136"/>
              <a:ext cx="40869" cy="14671"/>
            </a:xfrm>
            <a:custGeom>
              <a:rect b="b" l="l" r="r" t="t"/>
              <a:pathLst>
                <a:path extrusionOk="0" h="462" w="1287">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4"/>
            <p:cNvSpPr/>
            <p:nvPr/>
          </p:nvSpPr>
          <p:spPr>
            <a:xfrm>
              <a:off x="7530697" y="2790299"/>
              <a:ext cx="244291" cy="326314"/>
            </a:xfrm>
            <a:custGeom>
              <a:rect b="b" l="l" r="r" t="t"/>
              <a:pathLst>
                <a:path extrusionOk="0" h="10276" w="7693">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4"/>
            <p:cNvSpPr/>
            <p:nvPr/>
          </p:nvSpPr>
          <p:spPr>
            <a:xfrm>
              <a:off x="7611608" y="2891630"/>
              <a:ext cx="20069" cy="9463"/>
            </a:xfrm>
            <a:custGeom>
              <a:rect b="b" l="l" r="r" t="t"/>
              <a:pathLst>
                <a:path extrusionOk="0" h="298" w="632">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4"/>
            <p:cNvSpPr/>
            <p:nvPr/>
          </p:nvSpPr>
          <p:spPr>
            <a:xfrm>
              <a:off x="7673245" y="2891630"/>
              <a:ext cx="19688" cy="9463"/>
            </a:xfrm>
            <a:custGeom>
              <a:rect b="b" l="l" r="r" t="t"/>
              <a:pathLst>
                <a:path extrusionOk="0" h="298" w="62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44"/>
          <p:cNvSpPr/>
          <p:nvPr/>
        </p:nvSpPr>
        <p:spPr>
          <a:xfrm>
            <a:off x="4312550" y="2610625"/>
            <a:ext cx="519000" cy="528000"/>
          </a:xfrm>
          <a:prstGeom prst="donut">
            <a:avLst>
              <a:gd fmla="val 843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sp>
        <p:nvSpPr>
          <p:cNvPr id="324" name="Google Shape;324;p44"/>
          <p:cNvSpPr/>
          <p:nvPr/>
        </p:nvSpPr>
        <p:spPr>
          <a:xfrm>
            <a:off x="1402188" y="2610625"/>
            <a:ext cx="519000" cy="528000"/>
          </a:xfrm>
          <a:prstGeom prst="donut">
            <a:avLst>
              <a:gd fmla="val 843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nvGrpSpPr>
          <p:cNvPr id="325" name="Google Shape;325;p44"/>
          <p:cNvGrpSpPr/>
          <p:nvPr/>
        </p:nvGrpSpPr>
        <p:grpSpPr>
          <a:xfrm>
            <a:off x="1533132" y="2746057"/>
            <a:ext cx="257110" cy="324838"/>
            <a:chOff x="6974158" y="2789537"/>
            <a:chExt cx="255247" cy="327458"/>
          </a:xfrm>
        </p:grpSpPr>
        <p:sp>
          <p:nvSpPr>
            <p:cNvPr id="326" name="Google Shape;326;p44"/>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4"/>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4"/>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4"/>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4"/>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44"/>
          <p:cNvSpPr/>
          <p:nvPr/>
        </p:nvSpPr>
        <p:spPr>
          <a:xfrm>
            <a:off x="7353838" y="2542900"/>
            <a:ext cx="519000" cy="528000"/>
          </a:xfrm>
          <a:prstGeom prst="donut">
            <a:avLst>
              <a:gd fmla="val 843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nvGrpSpPr>
          <p:cNvPr id="333" name="Google Shape;333;p44"/>
          <p:cNvGrpSpPr/>
          <p:nvPr/>
        </p:nvGrpSpPr>
        <p:grpSpPr>
          <a:xfrm>
            <a:off x="7484782" y="2627557"/>
            <a:ext cx="257110" cy="324838"/>
            <a:chOff x="6974158" y="2789537"/>
            <a:chExt cx="255247" cy="327458"/>
          </a:xfrm>
        </p:grpSpPr>
        <p:sp>
          <p:nvSpPr>
            <p:cNvPr id="334" name="Google Shape;334;p44"/>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4"/>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4"/>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4"/>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4"/>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45"/>
          <p:cNvSpPr txBox="1"/>
          <p:nvPr>
            <p:ph type="title"/>
          </p:nvPr>
        </p:nvSpPr>
        <p:spPr>
          <a:xfrm>
            <a:off x="102850" y="1437475"/>
            <a:ext cx="2769900" cy="57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Thank You</a:t>
            </a:r>
            <a:endParaRPr sz="3600"/>
          </a:p>
        </p:txBody>
      </p:sp>
      <p:cxnSp>
        <p:nvCxnSpPr>
          <p:cNvPr id="345" name="Google Shape;345;p45"/>
          <p:cNvCxnSpPr/>
          <p:nvPr/>
        </p:nvCxnSpPr>
        <p:spPr>
          <a:xfrm>
            <a:off x="-6103" y="1360875"/>
            <a:ext cx="2919600" cy="0"/>
          </a:xfrm>
          <a:prstGeom prst="straightConnector1">
            <a:avLst/>
          </a:prstGeom>
          <a:noFill/>
          <a:ln cap="flat" cmpd="sng" w="9525">
            <a:solidFill>
              <a:schemeClr val="accent1"/>
            </a:solidFill>
            <a:prstDash val="solid"/>
            <a:round/>
            <a:headEnd len="med" w="med" type="none"/>
            <a:tailEnd len="med" w="med" type="none"/>
          </a:ln>
        </p:spPr>
      </p:cxnSp>
      <p:pic>
        <p:nvPicPr>
          <p:cNvPr id="346" name="Google Shape;346;p45"/>
          <p:cNvPicPr preferRelativeResize="0"/>
          <p:nvPr/>
        </p:nvPicPr>
        <p:blipFill rotWithShape="1">
          <a:blip r:embed="rId4">
            <a:alphaModFix/>
          </a:blip>
          <a:srcRect b="13139" l="-2740" r="2740" t="-13140"/>
          <a:stretch/>
        </p:blipFill>
        <p:spPr>
          <a:xfrm>
            <a:off x="-548150" y="507725"/>
            <a:ext cx="3708425" cy="3708425"/>
          </a:xfrm>
          <a:prstGeom prst="rect">
            <a:avLst/>
          </a:prstGeom>
          <a:noFill/>
          <a:ln>
            <a:noFill/>
          </a:ln>
        </p:spPr>
      </p:pic>
      <p:cxnSp>
        <p:nvCxnSpPr>
          <p:cNvPr id="347" name="Google Shape;347;p45"/>
          <p:cNvCxnSpPr/>
          <p:nvPr/>
        </p:nvCxnSpPr>
        <p:spPr>
          <a:xfrm>
            <a:off x="-6103" y="3984825"/>
            <a:ext cx="2919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116425" y="243375"/>
            <a:ext cx="4060800" cy="943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MetroCar Funnel Analysis</a:t>
            </a:r>
            <a:endParaRPr b="1">
              <a:latin typeface="Montserrat"/>
              <a:ea typeface="Montserrat"/>
              <a:cs typeface="Montserrat"/>
              <a:sym typeface="Montserrat"/>
            </a:endParaRPr>
          </a:p>
        </p:txBody>
      </p:sp>
      <p:sp>
        <p:nvSpPr>
          <p:cNvPr id="169" name="Google Shape;169;p30"/>
          <p:cNvSpPr txBox="1"/>
          <p:nvPr>
            <p:ph idx="1" type="body"/>
          </p:nvPr>
        </p:nvSpPr>
        <p:spPr>
          <a:xfrm>
            <a:off x="116425" y="1458900"/>
            <a:ext cx="2839200" cy="245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Metrocar's</a:t>
            </a:r>
            <a:r>
              <a:rPr lang="en"/>
              <a:t> Business model is based on a platform that connects riders with drivers through a mobile application. Metrocar acts as an intermediary between riders and drivers, providing a user-friendly platform to connect them and facilitate the ride-hailing process.</a:t>
            </a:r>
            <a:endParaRPr/>
          </a:p>
        </p:txBody>
      </p:sp>
      <p:pic>
        <p:nvPicPr>
          <p:cNvPr descr="notion image" id="170" name="Google Shape;170;p30"/>
          <p:cNvPicPr preferRelativeResize="0"/>
          <p:nvPr/>
        </p:nvPicPr>
        <p:blipFill rotWithShape="1">
          <a:blip r:embed="rId3">
            <a:alphaModFix/>
          </a:blip>
          <a:srcRect b="0" l="0" r="0" t="0"/>
          <a:stretch/>
        </p:blipFill>
        <p:spPr>
          <a:xfrm>
            <a:off x="4561285" y="0"/>
            <a:ext cx="4582715" cy="51435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4931325" y="906913"/>
            <a:ext cx="4109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76" name="Google Shape;176;p31"/>
          <p:cNvSpPr txBox="1"/>
          <p:nvPr>
            <p:ph idx="1" type="subTitle"/>
          </p:nvPr>
        </p:nvSpPr>
        <p:spPr>
          <a:xfrm>
            <a:off x="5364075" y="1686050"/>
            <a:ext cx="3244200" cy="29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AIMS TO CONDUCT A FUNNEL ANALYSIS TO OPTIMIZE THE CUSTOMER JOURNEY AND INCREASE CONVERSION RATES BY UNDERSTANDING USER BEHAVIOR AT EACH STAGE OF THE FUNNEL, WE CAN IDENTIFY BOTTLENECKS, IMPROVE USER EXPERIENCE, AND DRIVE MORE BOOKINGS AND RIDES.</a:t>
            </a:r>
            <a:endParaRPr/>
          </a:p>
        </p:txBody>
      </p:sp>
      <p:pic>
        <p:nvPicPr>
          <p:cNvPr descr="notion image" id="177" name="Google Shape;177;p31"/>
          <p:cNvPicPr preferRelativeResize="0"/>
          <p:nvPr/>
        </p:nvPicPr>
        <p:blipFill rotWithShape="1">
          <a:blip r:embed="rId3">
            <a:alphaModFix/>
          </a:blip>
          <a:srcRect b="0" l="0" r="0" t="0"/>
          <a:stretch/>
        </p:blipFill>
        <p:spPr>
          <a:xfrm>
            <a:off x="280507" y="1076125"/>
            <a:ext cx="4488270" cy="29912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idx="7" type="subTitle"/>
          </p:nvPr>
        </p:nvSpPr>
        <p:spPr>
          <a:xfrm>
            <a:off x="89725" y="208453"/>
            <a:ext cx="2454600" cy="16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used Google Colab and all necessary libraries for data collection, further analysis, visualization, and documentation of the work.</a:t>
            </a:r>
            <a:endParaRPr/>
          </a:p>
        </p:txBody>
      </p:sp>
      <p:sp>
        <p:nvSpPr>
          <p:cNvPr id="183" name="Google Shape;183;p32"/>
          <p:cNvSpPr txBox="1"/>
          <p:nvPr>
            <p:ph idx="13" type="subTitle"/>
          </p:nvPr>
        </p:nvSpPr>
        <p:spPr>
          <a:xfrm>
            <a:off x="89725" y="1823883"/>
            <a:ext cx="2454600" cy="8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find the Colab notebook attached with the submitted files.</a:t>
            </a:r>
            <a:endParaRPr/>
          </a:p>
        </p:txBody>
      </p:sp>
      <p:pic>
        <p:nvPicPr>
          <p:cNvPr id="184" name="Google Shape;184;p32"/>
          <p:cNvPicPr preferRelativeResize="0"/>
          <p:nvPr/>
        </p:nvPicPr>
        <p:blipFill>
          <a:blip r:embed="rId3">
            <a:alphaModFix/>
          </a:blip>
          <a:stretch>
            <a:fillRect/>
          </a:stretch>
        </p:blipFill>
        <p:spPr>
          <a:xfrm>
            <a:off x="5135700" y="205938"/>
            <a:ext cx="3862626" cy="4786699"/>
          </a:xfrm>
          <a:prstGeom prst="rect">
            <a:avLst/>
          </a:prstGeom>
          <a:noFill/>
          <a:ln>
            <a:noFill/>
          </a:ln>
        </p:spPr>
      </p:pic>
      <p:pic>
        <p:nvPicPr>
          <p:cNvPr id="185" name="Google Shape;185;p32"/>
          <p:cNvPicPr preferRelativeResize="0"/>
          <p:nvPr/>
        </p:nvPicPr>
        <p:blipFill>
          <a:blip r:embed="rId4">
            <a:alphaModFix/>
          </a:blip>
          <a:stretch>
            <a:fillRect/>
          </a:stretch>
        </p:blipFill>
        <p:spPr>
          <a:xfrm>
            <a:off x="184500" y="2724875"/>
            <a:ext cx="2265050" cy="2266226"/>
          </a:xfrm>
          <a:prstGeom prst="rect">
            <a:avLst/>
          </a:prstGeom>
          <a:noFill/>
          <a:ln>
            <a:noFill/>
          </a:ln>
        </p:spPr>
      </p:pic>
      <p:pic>
        <p:nvPicPr>
          <p:cNvPr id="186" name="Google Shape;186;p32"/>
          <p:cNvPicPr preferRelativeResize="0"/>
          <p:nvPr/>
        </p:nvPicPr>
        <p:blipFill>
          <a:blip r:embed="rId5">
            <a:alphaModFix/>
          </a:blip>
          <a:stretch>
            <a:fillRect/>
          </a:stretch>
        </p:blipFill>
        <p:spPr>
          <a:xfrm>
            <a:off x="3080810" y="207475"/>
            <a:ext cx="1518415" cy="4783624"/>
          </a:xfrm>
          <a:prstGeom prst="rect">
            <a:avLst/>
          </a:prstGeom>
          <a:noFill/>
          <a:ln>
            <a:noFill/>
          </a:ln>
        </p:spPr>
      </p:pic>
      <p:sp>
        <p:nvSpPr>
          <p:cNvPr id="187" name="Google Shape;187;p32"/>
          <p:cNvSpPr/>
          <p:nvPr/>
        </p:nvSpPr>
        <p:spPr>
          <a:xfrm>
            <a:off x="2571825" y="4598125"/>
            <a:ext cx="386700" cy="394500"/>
          </a:xfrm>
          <a:prstGeom prst="ellipse">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32"/>
          <p:cNvGrpSpPr/>
          <p:nvPr/>
        </p:nvGrpSpPr>
        <p:grpSpPr>
          <a:xfrm>
            <a:off x="2634552" y="4668216"/>
            <a:ext cx="261178" cy="254401"/>
            <a:chOff x="4126815" y="2760704"/>
            <a:chExt cx="380393" cy="363118"/>
          </a:xfrm>
        </p:grpSpPr>
        <p:sp>
          <p:nvSpPr>
            <p:cNvPr id="189" name="Google Shape;189;p32"/>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2"/>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2"/>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32"/>
          <p:cNvSpPr/>
          <p:nvPr/>
        </p:nvSpPr>
        <p:spPr>
          <a:xfrm>
            <a:off x="4674100" y="111000"/>
            <a:ext cx="386700" cy="394500"/>
          </a:xfrm>
          <a:prstGeom prst="ellipse">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32"/>
          <p:cNvGrpSpPr/>
          <p:nvPr/>
        </p:nvGrpSpPr>
        <p:grpSpPr>
          <a:xfrm>
            <a:off x="4752919" y="226293"/>
            <a:ext cx="228507" cy="163987"/>
            <a:chOff x="7989683" y="2350207"/>
            <a:chExt cx="332761" cy="234066"/>
          </a:xfrm>
        </p:grpSpPr>
        <p:sp>
          <p:nvSpPr>
            <p:cNvPr id="195" name="Google Shape;195;p32"/>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2"/>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2"/>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32"/>
          <p:cNvSpPr/>
          <p:nvPr/>
        </p:nvSpPr>
        <p:spPr>
          <a:xfrm>
            <a:off x="4674100" y="4598125"/>
            <a:ext cx="386700" cy="353100"/>
          </a:xfrm>
          <a:prstGeom prst="ellipse">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4788507" y="4660506"/>
            <a:ext cx="157886" cy="228337"/>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3"/>
          <p:cNvPicPr preferRelativeResize="0"/>
          <p:nvPr/>
        </p:nvPicPr>
        <p:blipFill>
          <a:blip r:embed="rId3">
            <a:alphaModFix/>
          </a:blip>
          <a:stretch>
            <a:fillRect/>
          </a:stretch>
        </p:blipFill>
        <p:spPr>
          <a:xfrm>
            <a:off x="2717788" y="1076213"/>
            <a:ext cx="3708425" cy="3708425"/>
          </a:xfrm>
          <a:prstGeom prst="rect">
            <a:avLst/>
          </a:prstGeom>
          <a:noFill/>
          <a:ln>
            <a:noFill/>
          </a:ln>
        </p:spPr>
      </p:pic>
      <p:sp>
        <p:nvSpPr>
          <p:cNvPr id="208" name="Google Shape;208;p33"/>
          <p:cNvSpPr txBox="1"/>
          <p:nvPr>
            <p:ph type="title"/>
          </p:nvPr>
        </p:nvSpPr>
        <p:spPr>
          <a:xfrm>
            <a:off x="2877300" y="239575"/>
            <a:ext cx="3389400" cy="124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Findings</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and </a:t>
            </a:r>
            <a:r>
              <a:rPr b="1" lang="en">
                <a:solidFill>
                  <a:schemeClr val="accent1"/>
                </a:solidFill>
                <a:latin typeface="Montserrat"/>
                <a:ea typeface="Montserrat"/>
                <a:cs typeface="Montserrat"/>
                <a:sym typeface="Montserrat"/>
              </a:rPr>
              <a:t>Recommendations</a:t>
            </a:r>
            <a:endParaRPr b="1">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p:nvPr/>
        </p:nvSpPr>
        <p:spPr>
          <a:xfrm>
            <a:off x="3872525" y="936650"/>
            <a:ext cx="4933800" cy="3796800"/>
          </a:xfrm>
          <a:prstGeom prst="rect">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txBox="1"/>
          <p:nvPr>
            <p:ph idx="1" type="subTitle"/>
          </p:nvPr>
        </p:nvSpPr>
        <p:spPr>
          <a:xfrm>
            <a:off x="240675" y="1243675"/>
            <a:ext cx="3340800" cy="13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age data from signups shows that most users fall in 25-34 and 35-44 age categories.</a:t>
            </a:r>
            <a:endParaRPr/>
          </a:p>
        </p:txBody>
      </p:sp>
      <p:sp>
        <p:nvSpPr>
          <p:cNvPr id="215" name="Google Shape;215;p34"/>
          <p:cNvSpPr txBox="1"/>
          <p:nvPr>
            <p:ph type="title"/>
          </p:nvPr>
        </p:nvSpPr>
        <p:spPr>
          <a:xfrm>
            <a:off x="3168000" y="151025"/>
            <a:ext cx="28080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Demographics</a:t>
            </a:r>
            <a:endParaRPr/>
          </a:p>
        </p:txBody>
      </p:sp>
      <p:pic>
        <p:nvPicPr>
          <p:cNvPr id="216" name="Google Shape;216;p34"/>
          <p:cNvPicPr preferRelativeResize="0"/>
          <p:nvPr/>
        </p:nvPicPr>
        <p:blipFill rotWithShape="1">
          <a:blip r:embed="rId3">
            <a:alphaModFix/>
          </a:blip>
          <a:srcRect b="0" l="0" r="0" t="0"/>
          <a:stretch/>
        </p:blipFill>
        <p:spPr>
          <a:xfrm>
            <a:off x="3946878" y="1006574"/>
            <a:ext cx="4805200" cy="3640574"/>
          </a:xfrm>
          <a:prstGeom prst="rect">
            <a:avLst/>
          </a:prstGeom>
          <a:noFill/>
          <a:ln>
            <a:noFill/>
          </a:ln>
        </p:spPr>
      </p:pic>
      <p:sp>
        <p:nvSpPr>
          <p:cNvPr id="217" name="Google Shape;217;p34"/>
          <p:cNvSpPr txBox="1"/>
          <p:nvPr>
            <p:ph type="title"/>
          </p:nvPr>
        </p:nvSpPr>
        <p:spPr>
          <a:xfrm>
            <a:off x="240675" y="936650"/>
            <a:ext cx="9273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Findings:</a:t>
            </a:r>
            <a:endParaRPr b="1" sz="1200">
              <a:latin typeface="Montserrat"/>
              <a:ea typeface="Montserrat"/>
              <a:cs typeface="Montserrat"/>
              <a:sym typeface="Montserrat"/>
            </a:endParaRPr>
          </a:p>
        </p:txBody>
      </p:sp>
      <p:sp>
        <p:nvSpPr>
          <p:cNvPr id="218" name="Google Shape;218;p34"/>
          <p:cNvSpPr/>
          <p:nvPr/>
        </p:nvSpPr>
        <p:spPr>
          <a:xfrm>
            <a:off x="1034513" y="839378"/>
            <a:ext cx="252598" cy="393996"/>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2802600" y="174550"/>
            <a:ext cx="35388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High Cancellation Rate</a:t>
            </a:r>
            <a:endParaRPr/>
          </a:p>
        </p:txBody>
      </p:sp>
      <p:sp>
        <p:nvSpPr>
          <p:cNvPr id="224" name="Google Shape;224;p35"/>
          <p:cNvSpPr txBox="1"/>
          <p:nvPr>
            <p:ph idx="1" type="subTitle"/>
          </p:nvPr>
        </p:nvSpPr>
        <p:spPr>
          <a:xfrm>
            <a:off x="42400" y="748225"/>
            <a:ext cx="3834900" cy="8460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SzPts val="1200"/>
              <a:buChar char="●"/>
            </a:pPr>
            <a:r>
              <a:rPr lang="en" sz="1200"/>
              <a:t>There is a noticeable trend of ride requests being canceled. For instance, many rides have cancellation timestamps but no acceptance or drop-off times.</a:t>
            </a:r>
            <a:endParaRPr sz="1200"/>
          </a:p>
        </p:txBody>
      </p:sp>
      <p:cxnSp>
        <p:nvCxnSpPr>
          <p:cNvPr id="225" name="Google Shape;225;p35"/>
          <p:cNvCxnSpPr/>
          <p:nvPr/>
        </p:nvCxnSpPr>
        <p:spPr>
          <a:xfrm>
            <a:off x="5268213" y="911125"/>
            <a:ext cx="0" cy="2950200"/>
          </a:xfrm>
          <a:prstGeom prst="straightConnector1">
            <a:avLst/>
          </a:prstGeom>
          <a:noFill/>
          <a:ln cap="flat" cmpd="sng" w="9525">
            <a:solidFill>
              <a:srgbClr val="D5B961"/>
            </a:solidFill>
            <a:prstDash val="solid"/>
            <a:round/>
            <a:headEnd len="med" w="med" type="none"/>
            <a:tailEnd len="med" w="med" type="none"/>
          </a:ln>
        </p:spPr>
      </p:cxnSp>
      <p:cxnSp>
        <p:nvCxnSpPr>
          <p:cNvPr id="226" name="Google Shape;226;p35"/>
          <p:cNvCxnSpPr/>
          <p:nvPr/>
        </p:nvCxnSpPr>
        <p:spPr>
          <a:xfrm>
            <a:off x="9030900" y="911113"/>
            <a:ext cx="0" cy="2950200"/>
          </a:xfrm>
          <a:prstGeom prst="straightConnector1">
            <a:avLst/>
          </a:prstGeom>
          <a:noFill/>
          <a:ln cap="flat" cmpd="sng" w="9525">
            <a:solidFill>
              <a:srgbClr val="D5B961"/>
            </a:solidFill>
            <a:prstDash val="solid"/>
            <a:round/>
            <a:headEnd len="med" w="med" type="none"/>
            <a:tailEnd len="med" w="med" type="none"/>
          </a:ln>
        </p:spPr>
      </p:cxnSp>
      <p:pic>
        <p:nvPicPr>
          <p:cNvPr id="227" name="Google Shape;227;p35"/>
          <p:cNvPicPr preferRelativeResize="0"/>
          <p:nvPr/>
        </p:nvPicPr>
        <p:blipFill rotWithShape="1">
          <a:blip r:embed="rId3">
            <a:alphaModFix/>
          </a:blip>
          <a:srcRect b="0" l="0" r="0" t="0"/>
          <a:stretch/>
        </p:blipFill>
        <p:spPr>
          <a:xfrm>
            <a:off x="5351300" y="1142837"/>
            <a:ext cx="3589750" cy="2486825"/>
          </a:xfrm>
          <a:prstGeom prst="rect">
            <a:avLst/>
          </a:prstGeom>
          <a:noFill/>
          <a:ln>
            <a:noFill/>
          </a:ln>
        </p:spPr>
      </p:pic>
      <p:pic>
        <p:nvPicPr>
          <p:cNvPr descr="A green and purple rectangular objects&#10;&#10;Description automatically generated" id="228" name="Google Shape;228;p35"/>
          <p:cNvPicPr preferRelativeResize="0"/>
          <p:nvPr/>
        </p:nvPicPr>
        <p:blipFill rotWithShape="1">
          <a:blip r:embed="rId4">
            <a:alphaModFix/>
          </a:blip>
          <a:srcRect b="0" l="0" r="0" t="0"/>
          <a:stretch/>
        </p:blipFill>
        <p:spPr>
          <a:xfrm>
            <a:off x="42400" y="1660025"/>
            <a:ext cx="5166398" cy="1739850"/>
          </a:xfrm>
          <a:prstGeom prst="rect">
            <a:avLst/>
          </a:prstGeom>
          <a:noFill/>
          <a:ln>
            <a:noFill/>
          </a:ln>
        </p:spPr>
      </p:pic>
      <p:sp>
        <p:nvSpPr>
          <p:cNvPr id="229" name="Google Shape;229;p35"/>
          <p:cNvSpPr txBox="1"/>
          <p:nvPr>
            <p:ph idx="1" type="subTitle"/>
          </p:nvPr>
        </p:nvSpPr>
        <p:spPr>
          <a:xfrm>
            <a:off x="254625" y="3754700"/>
            <a:ext cx="3735300" cy="9918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SzPts val="1200"/>
              <a:buChar char="●"/>
            </a:pPr>
            <a:r>
              <a:rPr lang="en" sz="1200"/>
              <a:t>Enhance User Experience</a:t>
            </a:r>
            <a:endParaRPr sz="1200"/>
          </a:p>
          <a:p>
            <a:pPr indent="0" lvl="0" marL="0" rtl="0" algn="l">
              <a:spcBef>
                <a:spcPts val="0"/>
              </a:spcBef>
              <a:spcAft>
                <a:spcPts val="0"/>
              </a:spcAft>
              <a:buNone/>
            </a:pPr>
            <a:r>
              <a:rPr lang="en" sz="1200"/>
              <a:t>Address issues highlighted in 1-star reviews, such as driver behavior and ride reliability, to improve overall ratings.</a:t>
            </a:r>
            <a:endParaRPr sz="1200"/>
          </a:p>
        </p:txBody>
      </p:sp>
      <p:sp>
        <p:nvSpPr>
          <p:cNvPr id="230" name="Google Shape;230;p35"/>
          <p:cNvSpPr txBox="1"/>
          <p:nvPr>
            <p:ph idx="1" type="subTitle"/>
          </p:nvPr>
        </p:nvSpPr>
        <p:spPr>
          <a:xfrm>
            <a:off x="4258425" y="3737750"/>
            <a:ext cx="3924600" cy="11781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SzPts val="1200"/>
              <a:buChar char="●"/>
            </a:pPr>
            <a:r>
              <a:rPr lang="en" sz="1200"/>
              <a:t>Dynamic Pricing</a:t>
            </a:r>
            <a:endParaRPr sz="1200"/>
          </a:p>
          <a:p>
            <a:pPr indent="0" lvl="0" marL="0" rtl="0" algn="l">
              <a:spcBef>
                <a:spcPts val="0"/>
              </a:spcBef>
              <a:spcAft>
                <a:spcPts val="0"/>
              </a:spcAft>
              <a:buNone/>
            </a:pPr>
            <a:r>
              <a:rPr lang="en" sz="1200"/>
              <a:t>Implement dynamic pricing strategies based on demand patterns identified from ride requests and transaction data to maximize revenue.</a:t>
            </a:r>
            <a:endParaRPr sz="1200"/>
          </a:p>
          <a:p>
            <a:pPr indent="0" lvl="0" marL="0" rtl="0" algn="l">
              <a:spcBef>
                <a:spcPts val="0"/>
              </a:spcBef>
              <a:spcAft>
                <a:spcPts val="0"/>
              </a:spcAft>
              <a:buNone/>
            </a:pPr>
            <a:r>
              <a:t/>
            </a:r>
            <a:endParaRPr sz="1200"/>
          </a:p>
        </p:txBody>
      </p:sp>
      <p:sp>
        <p:nvSpPr>
          <p:cNvPr id="231" name="Google Shape;231;p35"/>
          <p:cNvSpPr txBox="1"/>
          <p:nvPr>
            <p:ph type="title"/>
          </p:nvPr>
        </p:nvSpPr>
        <p:spPr>
          <a:xfrm>
            <a:off x="254625" y="450925"/>
            <a:ext cx="9273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Findings:</a:t>
            </a:r>
            <a:endParaRPr b="1" sz="1200">
              <a:latin typeface="Montserrat"/>
              <a:ea typeface="Montserrat"/>
              <a:cs typeface="Montserrat"/>
              <a:sym typeface="Montserrat"/>
            </a:endParaRPr>
          </a:p>
        </p:txBody>
      </p:sp>
      <p:sp>
        <p:nvSpPr>
          <p:cNvPr id="232" name="Google Shape;232;p35"/>
          <p:cNvSpPr txBox="1"/>
          <p:nvPr>
            <p:ph type="title"/>
          </p:nvPr>
        </p:nvSpPr>
        <p:spPr>
          <a:xfrm>
            <a:off x="254625" y="3533600"/>
            <a:ext cx="17634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Recommendations:</a:t>
            </a:r>
            <a:endParaRPr b="1" sz="12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p:nvPr/>
        </p:nvSpPr>
        <p:spPr>
          <a:xfrm>
            <a:off x="3872525" y="936650"/>
            <a:ext cx="4933800" cy="3796800"/>
          </a:xfrm>
          <a:prstGeom prst="rect">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txBox="1"/>
          <p:nvPr>
            <p:ph type="title"/>
          </p:nvPr>
        </p:nvSpPr>
        <p:spPr>
          <a:xfrm>
            <a:off x="3168000" y="151025"/>
            <a:ext cx="28080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Platform Preference</a:t>
            </a:r>
            <a:endParaRPr/>
          </a:p>
        </p:txBody>
      </p:sp>
      <p:sp>
        <p:nvSpPr>
          <p:cNvPr id="239" name="Google Shape;239;p36"/>
          <p:cNvSpPr txBox="1"/>
          <p:nvPr>
            <p:ph idx="1" type="subTitle"/>
          </p:nvPr>
        </p:nvSpPr>
        <p:spPr>
          <a:xfrm>
            <a:off x="173000" y="1018050"/>
            <a:ext cx="3340800" cy="133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majority of app downloads occur on iOS, with fewer on Android, indicating a larger user base on iOS compared to Android or web platforms.</a:t>
            </a:r>
            <a:endParaRPr/>
          </a:p>
        </p:txBody>
      </p:sp>
      <p:pic>
        <p:nvPicPr>
          <p:cNvPr id="240" name="Google Shape;240;p36"/>
          <p:cNvPicPr preferRelativeResize="0"/>
          <p:nvPr/>
        </p:nvPicPr>
        <p:blipFill rotWithShape="1">
          <a:blip r:embed="rId3">
            <a:alphaModFix/>
          </a:blip>
          <a:srcRect b="0" l="0" r="0" t="0"/>
          <a:stretch/>
        </p:blipFill>
        <p:spPr>
          <a:xfrm>
            <a:off x="3944499" y="1018044"/>
            <a:ext cx="4766073" cy="3610913"/>
          </a:xfrm>
          <a:prstGeom prst="rect">
            <a:avLst/>
          </a:prstGeom>
          <a:noFill/>
          <a:ln>
            <a:noFill/>
          </a:ln>
        </p:spPr>
      </p:pic>
      <p:sp>
        <p:nvSpPr>
          <p:cNvPr id="241" name="Google Shape;241;p36"/>
          <p:cNvSpPr txBox="1"/>
          <p:nvPr>
            <p:ph idx="1" type="subTitle"/>
          </p:nvPr>
        </p:nvSpPr>
        <p:spPr>
          <a:xfrm>
            <a:off x="173000" y="2922800"/>
            <a:ext cx="3340800" cy="1330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Expand Android Presence</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Increase marketing and development efforts for the Android platform to balance the user base across different platforms.</a:t>
            </a:r>
            <a:endParaRPr/>
          </a:p>
        </p:txBody>
      </p:sp>
      <p:sp>
        <p:nvSpPr>
          <p:cNvPr id="242" name="Google Shape;242;p36"/>
          <p:cNvSpPr txBox="1"/>
          <p:nvPr>
            <p:ph type="title"/>
          </p:nvPr>
        </p:nvSpPr>
        <p:spPr>
          <a:xfrm>
            <a:off x="254625" y="720750"/>
            <a:ext cx="9273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Findings:</a:t>
            </a:r>
            <a:endParaRPr b="1" sz="1200">
              <a:latin typeface="Montserrat"/>
              <a:ea typeface="Montserrat"/>
              <a:cs typeface="Montserrat"/>
              <a:sym typeface="Montserrat"/>
            </a:endParaRPr>
          </a:p>
        </p:txBody>
      </p:sp>
      <p:sp>
        <p:nvSpPr>
          <p:cNvPr id="243" name="Google Shape;243;p36"/>
          <p:cNvSpPr txBox="1"/>
          <p:nvPr>
            <p:ph type="title"/>
          </p:nvPr>
        </p:nvSpPr>
        <p:spPr>
          <a:xfrm>
            <a:off x="254625" y="2727000"/>
            <a:ext cx="17907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Recommendations:</a:t>
            </a:r>
            <a:endParaRPr b="1" sz="12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p:nvPr/>
        </p:nvSpPr>
        <p:spPr>
          <a:xfrm>
            <a:off x="3899575" y="1004325"/>
            <a:ext cx="4872900" cy="3458100"/>
          </a:xfrm>
          <a:prstGeom prst="rect">
            <a:avLst/>
          </a:prstGeom>
          <a:noFill/>
          <a:ln cap="flat" cmpd="sng" w="9525">
            <a:solidFill>
              <a:srgbClr val="D5B9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txBox="1"/>
          <p:nvPr>
            <p:ph type="title"/>
          </p:nvPr>
        </p:nvSpPr>
        <p:spPr>
          <a:xfrm>
            <a:off x="2091600" y="171325"/>
            <a:ext cx="4960800" cy="5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Usage Trends &amp; Peak Signups Periods</a:t>
            </a:r>
            <a:endParaRPr/>
          </a:p>
        </p:txBody>
      </p:sp>
      <p:sp>
        <p:nvSpPr>
          <p:cNvPr id="250" name="Google Shape;250;p37"/>
          <p:cNvSpPr txBox="1"/>
          <p:nvPr>
            <p:ph idx="1" type="subTitle"/>
          </p:nvPr>
        </p:nvSpPr>
        <p:spPr>
          <a:xfrm>
            <a:off x="319825" y="1128000"/>
            <a:ext cx="3340800" cy="288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Usage Trends: App download data shows higher download rates at specific times of the year, likely linked to marketing efforts or seasonal demand.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Peak Signups Periods: Signup data reveals peaks at certain times of the year, suggesting periods of high user interest or effective marketing campaigns.</a:t>
            </a:r>
            <a:endParaRPr/>
          </a:p>
          <a:p>
            <a:pPr indent="0" lvl="0" marL="0" rtl="0" algn="l">
              <a:spcBef>
                <a:spcPts val="0"/>
              </a:spcBef>
              <a:spcAft>
                <a:spcPts val="0"/>
              </a:spcAft>
              <a:buNone/>
            </a:pPr>
            <a:r>
              <a:t/>
            </a:r>
            <a:endParaRPr/>
          </a:p>
        </p:txBody>
      </p:sp>
      <p:pic>
        <p:nvPicPr>
          <p:cNvPr id="251" name="Google Shape;251;p37"/>
          <p:cNvPicPr preferRelativeResize="0"/>
          <p:nvPr/>
        </p:nvPicPr>
        <p:blipFill rotWithShape="1">
          <a:blip r:embed="rId3">
            <a:alphaModFix/>
          </a:blip>
          <a:srcRect b="0" l="0" r="0" t="0"/>
          <a:stretch/>
        </p:blipFill>
        <p:spPr>
          <a:xfrm>
            <a:off x="3978400" y="1090825"/>
            <a:ext cx="4722050" cy="3283849"/>
          </a:xfrm>
          <a:prstGeom prst="rect">
            <a:avLst/>
          </a:prstGeom>
          <a:noFill/>
          <a:ln>
            <a:noFill/>
          </a:ln>
        </p:spPr>
      </p:pic>
      <p:sp>
        <p:nvSpPr>
          <p:cNvPr id="252" name="Google Shape;252;p37"/>
          <p:cNvSpPr txBox="1"/>
          <p:nvPr>
            <p:ph type="title"/>
          </p:nvPr>
        </p:nvSpPr>
        <p:spPr>
          <a:xfrm>
            <a:off x="545625" y="830700"/>
            <a:ext cx="927300" cy="2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Findings:</a:t>
            </a:r>
            <a:endParaRPr b="1" sz="12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